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82"/>
  </p:notesMasterIdLst>
  <p:sldIdLst>
    <p:sldId id="256" r:id="rId3"/>
    <p:sldId id="349" r:id="rId4"/>
    <p:sldId id="350" r:id="rId5"/>
    <p:sldId id="351" r:id="rId6"/>
    <p:sldId id="352" r:id="rId7"/>
    <p:sldId id="389" r:id="rId8"/>
    <p:sldId id="390" r:id="rId9"/>
    <p:sldId id="391" r:id="rId10"/>
    <p:sldId id="426" r:id="rId11"/>
    <p:sldId id="425" r:id="rId12"/>
    <p:sldId id="424" r:id="rId13"/>
    <p:sldId id="353" r:id="rId14"/>
    <p:sldId id="397" r:id="rId15"/>
    <p:sldId id="354" r:id="rId16"/>
    <p:sldId id="355" r:id="rId17"/>
    <p:sldId id="356" r:id="rId18"/>
    <p:sldId id="357" r:id="rId19"/>
    <p:sldId id="358" r:id="rId20"/>
    <p:sldId id="359" r:id="rId21"/>
    <p:sldId id="360" r:id="rId22"/>
    <p:sldId id="361" r:id="rId23"/>
    <p:sldId id="362" r:id="rId24"/>
    <p:sldId id="399" r:id="rId25"/>
    <p:sldId id="363" r:id="rId26"/>
    <p:sldId id="364" r:id="rId27"/>
    <p:sldId id="365" r:id="rId28"/>
    <p:sldId id="398" r:id="rId29"/>
    <p:sldId id="366" r:id="rId30"/>
    <p:sldId id="367" r:id="rId31"/>
    <p:sldId id="368" r:id="rId32"/>
    <p:sldId id="369" r:id="rId33"/>
    <p:sldId id="370" r:id="rId34"/>
    <p:sldId id="371" r:id="rId35"/>
    <p:sldId id="372" r:id="rId36"/>
    <p:sldId id="400" r:id="rId37"/>
    <p:sldId id="373" r:id="rId38"/>
    <p:sldId id="374" r:id="rId39"/>
    <p:sldId id="375" r:id="rId40"/>
    <p:sldId id="377" r:id="rId41"/>
    <p:sldId id="379" r:id="rId42"/>
    <p:sldId id="380" r:id="rId43"/>
    <p:sldId id="381" r:id="rId44"/>
    <p:sldId id="385" r:id="rId45"/>
    <p:sldId id="401" r:id="rId46"/>
    <p:sldId id="402" r:id="rId47"/>
    <p:sldId id="386" r:id="rId48"/>
    <p:sldId id="423" r:id="rId49"/>
    <p:sldId id="261" r:id="rId50"/>
    <p:sldId id="259" r:id="rId51"/>
    <p:sldId id="262" r:id="rId52"/>
    <p:sldId id="263" r:id="rId53"/>
    <p:sldId id="264" r:id="rId54"/>
    <p:sldId id="265" r:id="rId55"/>
    <p:sldId id="266" r:id="rId56"/>
    <p:sldId id="267" r:id="rId57"/>
    <p:sldId id="404" r:id="rId58"/>
    <p:sldId id="428" r:id="rId59"/>
    <p:sldId id="284" r:id="rId60"/>
    <p:sldId id="427" r:id="rId61"/>
    <p:sldId id="408" r:id="rId62"/>
    <p:sldId id="405" r:id="rId63"/>
    <p:sldId id="407" r:id="rId64"/>
    <p:sldId id="409" r:id="rId65"/>
    <p:sldId id="429" r:id="rId66"/>
    <p:sldId id="410" r:id="rId67"/>
    <p:sldId id="430" r:id="rId68"/>
    <p:sldId id="406" r:id="rId69"/>
    <p:sldId id="431" r:id="rId70"/>
    <p:sldId id="432" r:id="rId71"/>
    <p:sldId id="411" r:id="rId72"/>
    <p:sldId id="412" r:id="rId73"/>
    <p:sldId id="415" r:id="rId74"/>
    <p:sldId id="416" r:id="rId75"/>
    <p:sldId id="418" r:id="rId76"/>
    <p:sldId id="421" r:id="rId77"/>
    <p:sldId id="422" r:id="rId78"/>
    <p:sldId id="417" r:id="rId79"/>
    <p:sldId id="419" r:id="rId80"/>
    <p:sldId id="420" r:id="rId81"/>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9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24.03308" units="1/cm"/>
          <inkml:channelProperty channel="Y" name="resolution" value="2530.27026" units="1/cm"/>
          <inkml:channelProperty channel="F" name="resolution" value="0" units="1/dev"/>
          <inkml:channelProperty channel="T" name="resolution" value="1" units="1/dev"/>
        </inkml:channelProperties>
      </inkml:inkSource>
      <inkml:timestamp xml:id="ts0" timeString="2022-12-05T06:35:58.737"/>
    </inkml:context>
    <inkml:brush xml:id="br0">
      <inkml:brushProperty name="width" value="0.05292" units="cm"/>
      <inkml:brushProperty name="height" value="0.05292" units="cm"/>
      <inkml:brushProperty name="color" value="#FF0000"/>
    </inkml:brush>
  </inkml:definitions>
  <inkml:trace contextRef="#ctx0" brushRef="#br0">18509 10496 593 0,'-1'1'77'0,"1"1"-8"0,-2-1-8 16,2-1-6-16,0 1-3 0,-1 1-7 0,1-1-5 15,0-1-9-15,0 2 3 0,0-2-4 16,0 3-2-16,0-3-5 0,0 0 4 0,0 3-6 16,0-3-3-16,1 1 7 0,1 1-13 0,-1-1-15 0,2 1-3 15,-3-1-17-15,3 1-8 0,-2-1-11 16,1 1-23-16,1 0-48 0,-2 1-203 0,3-1-3 16</inkml:trace>
  <inkml:trace contextRef="#ctx0" brushRef="#br0" timeOffset="1702.3">18334 10512 209 0</inkml:trace>
  <inkml:trace contextRef="#ctx0" brushRef="#br0" timeOffset="2393.25">16519 7797 215 0,'3'0'63'0,"-3"0"-7"15,2 0-14-15,0 0 3 0,-2 0-4 16,1 0-6-16,0 0-15 0,1 0-13 0,1 0-12 16,-3 0-15-16,0 2-28 0,0 0-102 0</inkml:trace>
  <inkml:trace contextRef="#ctx0" brushRef="#br0" timeOffset="3422.4">16145 9108 246 0,'2'0'113'15,"-1"-2"-20"-15,0 2-16 0,-1 0-8 0,0 0-10 16,2 0-8-16,2 0-3 0,-4 0-5 0,0-3-10 16,1 3 1-16,-1 0-6 0,2 0-7 0,-1 0-2 15,-1-2 4-15,1 2-7 0,-1 0-2 16,0 0-3-16,0-1 6 0,2 1-10 0,-1 0 3 0,1 0-4 16,-2 0-1-16,0 0 3 0,0-1-1 15,1 1 1-15,-1 0 2 0,0 0-5 0,0 0-1 16,2 0 0-16,-2-2 4 0,0 2-1 0,0 0-2 15,0 0 1-15,1 0 0 0,-1 0 4 16,0-2 5-16,0 2 2 0,0 0 5 0,0 0-2 0,0 0 2 16,0 0 1-16,1 0-5 0,-1 0 0 15,0 0-8-15,0 0 8 0,0-1 0 0,0 1-3 16,0 0-9-16,0 0 9 0,0 0-3 0,0 0-1 16,0 0 1-16,0 0-4 0,0 0 1 0,0 0-9 15,0 0 5-15,0 0 2 0,0 0 10 16,0 0-14-16,0-1 2 0,0 1 0 0,0 0 0 0,0 0-2 15,0 0-1-15,0 0 1 0,0 0-1 16,0 0 0-16,0 0 1 0,0 0 11 0,0 0-15 16,0 0 4-16,0 0-2 0,0 0 3 0,0 0-1 15,0 0-2-15,0 0 0 0,0 0 3 16,0 0-3-16,0 0 1 0,0 0-3 0,0-4 2 0,0 4-1 16,0 0-1-16,0 0 1 0,0 0 1 0,0 0-3 15,0 0 10-15,0 0-11 0,0 0 3 16,2 0 1-16,-2 0-2 0,0 0-5 0,0 0 9 15,0 0 0-15,0 0-2 0,0 0 2 0,0 0 0 16,0 0 0-16,0 0-1 0,0 0-1 0,0 0 3 16,0 0-4-16,0 0-1 0,0 0 3 0,0 0 4 15,0 0-2-15,0 0-4 0,0 0 2 0,0 0 1 16,0 0 2-16,0 0-8 0,0 0 6 16,0 0-3-16,0 0 3 0,0 0-2 0,0 0-1 0,0 0-10 15,0 0-21-15,0 0-20 0,0 0-23 16,0 0-14-16,0 0-60 0,0 0 12 0,0 6-382 15</inkml:trace>
  <inkml:trace contextRef="#ctx0" brushRef="#br0" timeOffset="4759.07">17041 8063 274 0,'0'0'82'0,"0"-2"-13"0,0-2-13 0,0 4 0 15,0-2-5-15,0 1-8 0,0-2-4 0,0 3-1 16,0-2-3-16,0 2-6 0,0 0-1 0,0-2-5 0,0 0 9 16,0 0-11-16,0 1 19 0,0 0-14 15,0 1 13-15,0-3-7 0,2 3 7 0,-2-2-22 16,0 1 7-16,0-2-2 0,0 1 7 0,0 2-13 15,0-4 0-15,0 4 0 0,0-2-3 0,0 0-3 16,0 0 3-16,0-1-5 0,0 2-6 16,0-2 6-16,0 3-2 0,0-2-1 0,0-2 0 15,0 4-2-15,0-2-3 0,0 2 4 0,0-4-1 16,0 4 0-16,0 0-2 0,0 0 1 0,0-2 1 16,0 2-2-16,0 0 5 0,0-2-5 0,0 0 5 15,0 2-2-15,0-3-2 0,0 3-2 16,0 0 4-16,0 0-3 0,0-4-6 0,0 4 6 15,0 0 2-15,0 0 4 0,0-2-7 0,0 2 0 16,0 0 1-16,0 0-1 0,0 0-3 0,0 0 1 16,0-4-1-16,0 4-13 0,0 0-9 0,0 0-5 15,0 0 1-15,1 0 0 0,2 0 1 0,-3 0-12 16,2 0-8-16,3 0-7 0,-2 3-13 16,4 0-37-16,3 1-118 0,1 1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C1EFEE0-F76C-478E-BC1C-7AAB631DE4DF}" type="datetimeFigureOut">
              <a:rPr lang="en-IN" smtClean="0"/>
              <a:t>28-02-2023</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185AC4E1-6270-4EC5-91DE-7770C728388F}" type="slidenum">
              <a:rPr lang="en-IN" smtClean="0"/>
              <a:t>‹#›</a:t>
            </a:fld>
            <a:endParaRPr lang="en-IN"/>
          </a:p>
        </p:txBody>
      </p:sp>
    </p:spTree>
    <p:extLst>
      <p:ext uri="{BB962C8B-B14F-4D97-AF65-F5344CB8AC3E}">
        <p14:creationId xmlns:p14="http://schemas.microsoft.com/office/powerpoint/2010/main" val="58089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E167D31-9C4C-471B-B239-8C512F8A8FA1}"/>
              </a:ext>
            </a:extLst>
          </p:cNvPr>
          <p:cNvSpPr>
            <a:spLocks noGrp="1" noChangeArrowheads="1"/>
          </p:cNvSpPr>
          <p:nvPr>
            <p:ph type="sldNum" sz="quarter" idx="5"/>
          </p:nvPr>
        </p:nvSpPr>
        <p:spPr>
          <a:ln/>
        </p:spPr>
        <p:txBody>
          <a:bodyPr/>
          <a:lstStyle/>
          <a:p>
            <a:fld id="{B6385884-8C02-4C3B-B285-5E472355ED75}" type="slidenum">
              <a:rPr lang="en-US" altLang="en-US"/>
              <a:pPr/>
              <a:t>74</a:t>
            </a:fld>
            <a:endParaRPr lang="en-US" altLang="en-US"/>
          </a:p>
        </p:txBody>
      </p:sp>
      <p:sp>
        <p:nvSpPr>
          <p:cNvPr id="230402" name="Rectangle 2">
            <a:extLst>
              <a:ext uri="{FF2B5EF4-FFF2-40B4-BE49-F238E27FC236}">
                <a16:creationId xmlns:a16="http://schemas.microsoft.com/office/drawing/2014/main" id="{29371D3C-1EF2-4AFB-973C-09545972EE12}"/>
              </a:ext>
            </a:extLst>
          </p:cNvPr>
          <p:cNvSpPr>
            <a:spLocks noGrp="1" noRot="1" noChangeAspect="1" noChangeArrowheads="1" noTextEdit="1"/>
          </p:cNvSpPr>
          <p:nvPr>
            <p:ph type="sldImg"/>
          </p:nvPr>
        </p:nvSpPr>
        <p:spPr>
          <a:ln/>
        </p:spPr>
      </p:sp>
      <p:sp>
        <p:nvSpPr>
          <p:cNvPr id="230403" name="Rectangle 3">
            <a:extLst>
              <a:ext uri="{FF2B5EF4-FFF2-40B4-BE49-F238E27FC236}">
                <a16:creationId xmlns:a16="http://schemas.microsoft.com/office/drawing/2014/main" id="{E2F69491-40F2-4E0B-A691-19627C16C42A}"/>
              </a:ext>
            </a:extLst>
          </p:cNvPr>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57" name="PlaceHolder 2"/>
          <p:cNvSpPr>
            <a:spLocks noGrp="1"/>
          </p:cNvSpPr>
          <p:nvPr>
            <p:ph/>
          </p:nvPr>
        </p:nvSpPr>
        <p:spPr>
          <a:xfrm>
            <a:off x="2589120" y="21337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8" name="PlaceHolder 3"/>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60"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1"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2"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3" name="PlaceHolder 5"/>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65" name="PlaceHolder 2"/>
          <p:cNvSpPr>
            <a:spLocks noGrp="1"/>
          </p:cNvSpPr>
          <p:nvPr>
            <p:ph/>
          </p:nvPr>
        </p:nvSpPr>
        <p:spPr>
          <a:xfrm>
            <a:off x="25891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6" name="PlaceHolder 3"/>
          <p:cNvSpPr>
            <a:spLocks noGrp="1"/>
          </p:cNvSpPr>
          <p:nvPr>
            <p:ph/>
          </p:nvPr>
        </p:nvSpPr>
        <p:spPr>
          <a:xfrm>
            <a:off x="560340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7" name="PlaceHolder 4"/>
          <p:cNvSpPr>
            <a:spLocks noGrp="1"/>
          </p:cNvSpPr>
          <p:nvPr>
            <p:ph/>
          </p:nvPr>
        </p:nvSpPr>
        <p:spPr>
          <a:xfrm>
            <a:off x="86173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8" name="PlaceHolder 5"/>
          <p:cNvSpPr>
            <a:spLocks noGrp="1"/>
          </p:cNvSpPr>
          <p:nvPr>
            <p:ph/>
          </p:nvPr>
        </p:nvSpPr>
        <p:spPr>
          <a:xfrm>
            <a:off x="25891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9" name="PlaceHolder 6"/>
          <p:cNvSpPr>
            <a:spLocks noGrp="1"/>
          </p:cNvSpPr>
          <p:nvPr>
            <p:ph/>
          </p:nvPr>
        </p:nvSpPr>
        <p:spPr>
          <a:xfrm>
            <a:off x="560340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70" name="PlaceHolder 7"/>
          <p:cNvSpPr>
            <a:spLocks noGrp="1"/>
          </p:cNvSpPr>
          <p:nvPr>
            <p:ph/>
          </p:nvPr>
        </p:nvSpPr>
        <p:spPr>
          <a:xfrm>
            <a:off x="86173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139EA10-C04D-4996-9611-89C921A66E8E}" type="datetimeFigureOut">
              <a:rPr lang="en-IN" smtClean="0"/>
              <a:t>28-02-2023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80DB45-D08A-4F95-BBE9-7357ACB00258}" type="slidenum">
              <a:rPr lang="en-IN" smtClean="0"/>
              <a:t>‹#›</a:t>
            </a:fld>
            <a:endParaRPr lang="en-IN"/>
          </a:p>
        </p:txBody>
      </p:sp>
    </p:spTree>
    <p:extLst>
      <p:ext uri="{BB962C8B-B14F-4D97-AF65-F5344CB8AC3E}">
        <p14:creationId xmlns:p14="http://schemas.microsoft.com/office/powerpoint/2010/main" val="3033391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05" name="PlaceHolder 2"/>
          <p:cNvSpPr>
            <a:spLocks noGrp="1"/>
          </p:cNvSpPr>
          <p:nvPr>
            <p:ph type="subTitle"/>
          </p:nvPr>
        </p:nvSpPr>
        <p:spPr>
          <a:xfrm>
            <a:off x="2589120" y="2133720"/>
            <a:ext cx="8915040" cy="377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07" name="PlaceHolder 2"/>
          <p:cNvSpPr>
            <a:spLocks noGrp="1"/>
          </p:cNvSpPr>
          <p:nvPr>
            <p:ph/>
          </p:nvPr>
        </p:nvSpPr>
        <p:spPr>
          <a:xfrm>
            <a:off x="2589120" y="2133720"/>
            <a:ext cx="89150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09"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0"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2593080" y="624240"/>
            <a:ext cx="8911440" cy="593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36" name="PlaceHolder 2"/>
          <p:cNvSpPr>
            <a:spLocks noGrp="1"/>
          </p:cNvSpPr>
          <p:nvPr>
            <p:ph type="subTitle"/>
          </p:nvPr>
        </p:nvSpPr>
        <p:spPr>
          <a:xfrm>
            <a:off x="2589120" y="2133720"/>
            <a:ext cx="8915040" cy="377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14"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5"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6"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18"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9"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0" name="PlaceHolder 4"/>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22"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3"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4" name="PlaceHolder 4"/>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26" name="PlaceHolder 2"/>
          <p:cNvSpPr>
            <a:spLocks noGrp="1"/>
          </p:cNvSpPr>
          <p:nvPr>
            <p:ph/>
          </p:nvPr>
        </p:nvSpPr>
        <p:spPr>
          <a:xfrm>
            <a:off x="2589120" y="21337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7" name="PlaceHolder 3"/>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29"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0"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1"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2" name="PlaceHolder 5"/>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34" name="PlaceHolder 2"/>
          <p:cNvSpPr>
            <a:spLocks noGrp="1"/>
          </p:cNvSpPr>
          <p:nvPr>
            <p:ph/>
          </p:nvPr>
        </p:nvSpPr>
        <p:spPr>
          <a:xfrm>
            <a:off x="25891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5" name="PlaceHolder 3"/>
          <p:cNvSpPr>
            <a:spLocks noGrp="1"/>
          </p:cNvSpPr>
          <p:nvPr>
            <p:ph/>
          </p:nvPr>
        </p:nvSpPr>
        <p:spPr>
          <a:xfrm>
            <a:off x="560340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6" name="PlaceHolder 4"/>
          <p:cNvSpPr>
            <a:spLocks noGrp="1"/>
          </p:cNvSpPr>
          <p:nvPr>
            <p:ph/>
          </p:nvPr>
        </p:nvSpPr>
        <p:spPr>
          <a:xfrm>
            <a:off x="86173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7" name="PlaceHolder 5"/>
          <p:cNvSpPr>
            <a:spLocks noGrp="1"/>
          </p:cNvSpPr>
          <p:nvPr>
            <p:ph/>
          </p:nvPr>
        </p:nvSpPr>
        <p:spPr>
          <a:xfrm>
            <a:off x="25891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8" name="PlaceHolder 6"/>
          <p:cNvSpPr>
            <a:spLocks noGrp="1"/>
          </p:cNvSpPr>
          <p:nvPr>
            <p:ph/>
          </p:nvPr>
        </p:nvSpPr>
        <p:spPr>
          <a:xfrm>
            <a:off x="560340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9" name="PlaceHolder 7"/>
          <p:cNvSpPr>
            <a:spLocks noGrp="1"/>
          </p:cNvSpPr>
          <p:nvPr>
            <p:ph/>
          </p:nvPr>
        </p:nvSpPr>
        <p:spPr>
          <a:xfrm>
            <a:off x="86173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38" name="PlaceHolder 2"/>
          <p:cNvSpPr>
            <a:spLocks noGrp="1"/>
          </p:cNvSpPr>
          <p:nvPr>
            <p:ph/>
          </p:nvPr>
        </p:nvSpPr>
        <p:spPr>
          <a:xfrm>
            <a:off x="2589120" y="2133720"/>
            <a:ext cx="89150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40"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41"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 name="PlaceHolder 1"/>
          <p:cNvSpPr>
            <a:spLocks noGrp="1"/>
          </p:cNvSpPr>
          <p:nvPr>
            <p:ph type="subTitle"/>
          </p:nvPr>
        </p:nvSpPr>
        <p:spPr>
          <a:xfrm>
            <a:off x="2593080" y="624240"/>
            <a:ext cx="8911440" cy="593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45"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46"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47"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49"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0"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1" name="PlaceHolder 4"/>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53"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4"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5" name="PlaceHolder 4"/>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FE7C4"/>
            </a:gs>
          </a:gsLst>
          <a:path path="circle">
            <a:fillToRect l="25000" t="25000" r="75000" b="75000"/>
          </a:path>
        </a:gradFill>
        <a:effectLst/>
      </p:bgPr>
    </p:bg>
    <p:spTree>
      <p:nvGrpSpPr>
        <p:cNvPr id="1" name=""/>
        <p:cNvGrpSpPr/>
        <p:nvPr/>
      </p:nvGrpSpPr>
      <p:grpSpPr>
        <a:xfrm>
          <a:off x="0" y="0"/>
          <a:ext cx="0" cy="0"/>
          <a:chOff x="0" y="0"/>
          <a:chExt cx="0" cy="0"/>
        </a:xfrm>
      </p:grpSpPr>
      <p:grpSp>
        <p:nvGrpSpPr>
          <p:cNvPr id="35" name="Group 22"/>
          <p:cNvGrpSpPr/>
          <p:nvPr/>
        </p:nvGrpSpPr>
        <p:grpSpPr>
          <a:xfrm>
            <a:off x="0" y="228600"/>
            <a:ext cx="2851200" cy="6638400"/>
            <a:chOff x="0" y="228600"/>
            <a:chExt cx="2851200" cy="6638400"/>
          </a:xfrm>
        </p:grpSpPr>
        <p:sp>
          <p:nvSpPr>
            <p:cNvPr id="36" name="Freeform 11"/>
            <p:cNvSpPr/>
            <p:nvPr/>
          </p:nvSpPr>
          <p:spPr>
            <a:xfrm>
              <a:off x="0" y="2575080"/>
              <a:ext cx="100440" cy="625680"/>
            </a:xfrm>
            <a:custGeom>
              <a:avLst/>
              <a:gdLst/>
              <a:ahLst/>
              <a:cxn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2" name="Freeform 12"/>
            <p:cNvSpPr/>
            <p:nvPr/>
          </p:nvSpPr>
          <p:spPr>
            <a:xfrm>
              <a:off x="128520" y="3156480"/>
              <a:ext cx="646200" cy="2322000"/>
            </a:xfrm>
            <a:custGeom>
              <a:avLst/>
              <a:gdLst/>
              <a:ahLst/>
              <a:cxn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3" name="Freeform 13"/>
            <p:cNvSpPr/>
            <p:nvPr/>
          </p:nvSpPr>
          <p:spPr>
            <a:xfrm>
              <a:off x="807120" y="5447160"/>
              <a:ext cx="609120" cy="1419840"/>
            </a:xfrm>
            <a:custGeom>
              <a:avLst/>
              <a:gdLst/>
              <a:ahLst/>
              <a:cxn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4" name="Freeform 14"/>
            <p:cNvSpPr/>
            <p:nvPr/>
          </p:nvSpPr>
          <p:spPr>
            <a:xfrm>
              <a:off x="959760" y="6503760"/>
              <a:ext cx="171000" cy="363240"/>
            </a:xfrm>
            <a:custGeom>
              <a:avLst/>
              <a:gdLst/>
              <a:ahLst/>
              <a:cxn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5" name="Freeform 15"/>
            <p:cNvSpPr/>
            <p:nvPr/>
          </p:nvSpPr>
          <p:spPr>
            <a:xfrm>
              <a:off x="100800" y="3201120"/>
              <a:ext cx="821520" cy="3328200"/>
            </a:xfrm>
            <a:custGeom>
              <a:avLst/>
              <a:gdLst/>
              <a:ahLst/>
              <a:cxn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6" name="Freeform 16"/>
            <p:cNvSpPr/>
            <p:nvPr/>
          </p:nvSpPr>
          <p:spPr>
            <a:xfrm>
              <a:off x="22320" y="228600"/>
              <a:ext cx="105840" cy="2927520"/>
            </a:xfrm>
            <a:custGeom>
              <a:avLst/>
              <a:gdLst/>
              <a:ahLst/>
              <a:cxn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 name="Freeform 17"/>
            <p:cNvSpPr/>
            <p:nvPr/>
          </p:nvSpPr>
          <p:spPr>
            <a:xfrm>
              <a:off x="78120" y="2944080"/>
              <a:ext cx="77760" cy="493560"/>
            </a:xfrm>
            <a:custGeom>
              <a:avLst/>
              <a:gdLst/>
              <a:ahLst/>
              <a:cxn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 name="Freeform 18"/>
            <p:cNvSpPr/>
            <p:nvPr/>
          </p:nvSpPr>
          <p:spPr>
            <a:xfrm>
              <a:off x="769680" y="5478840"/>
              <a:ext cx="189720" cy="1024560"/>
            </a:xfrm>
            <a:custGeom>
              <a:avLst/>
              <a:gdLst/>
              <a:ahLst/>
              <a:cxn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9" name="Freeform 19"/>
            <p:cNvSpPr/>
            <p:nvPr/>
          </p:nvSpPr>
          <p:spPr>
            <a:xfrm>
              <a:off x="775440" y="1398960"/>
              <a:ext cx="2075760" cy="4047840"/>
            </a:xfrm>
            <a:custGeom>
              <a:avLst/>
              <a:gdLst/>
              <a:ahLst/>
              <a:cxn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10" name="Freeform 20"/>
            <p:cNvSpPr/>
            <p:nvPr/>
          </p:nvSpPr>
          <p:spPr>
            <a:xfrm>
              <a:off x="922680" y="6530040"/>
              <a:ext cx="161640" cy="336960"/>
            </a:xfrm>
            <a:custGeom>
              <a:avLst/>
              <a:gdLst/>
              <a:ahLst/>
              <a:cxn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11" name="Freeform 21"/>
            <p:cNvSpPr/>
            <p:nvPr/>
          </p:nvSpPr>
          <p:spPr>
            <a:xfrm>
              <a:off x="769680" y="5359320"/>
              <a:ext cx="37080" cy="221400"/>
            </a:xfrm>
            <a:custGeom>
              <a:avLst/>
              <a:gdLst/>
              <a:ahLst/>
              <a:cxn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12" name="Freeform 22"/>
            <p:cNvSpPr/>
            <p:nvPr/>
          </p:nvSpPr>
          <p:spPr>
            <a:xfrm>
              <a:off x="849960" y="6244560"/>
              <a:ext cx="238320" cy="622080"/>
            </a:xfrm>
            <a:custGeom>
              <a:avLst/>
              <a:gdLst/>
              <a:ahLst/>
              <a:cxn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grpSp>
      <p:grpSp>
        <p:nvGrpSpPr>
          <p:cNvPr id="13" name="Group 9"/>
          <p:cNvGrpSpPr/>
          <p:nvPr/>
        </p:nvGrpSpPr>
        <p:grpSpPr>
          <a:xfrm>
            <a:off x="27360" y="-720"/>
            <a:ext cx="2356200" cy="6853680"/>
            <a:chOff x="27360" y="-720"/>
            <a:chExt cx="2356200" cy="6853680"/>
          </a:xfrm>
        </p:grpSpPr>
        <p:sp>
          <p:nvSpPr>
            <p:cNvPr id="14" name="Freeform 27"/>
            <p:cNvSpPr/>
            <p:nvPr/>
          </p:nvSpPr>
          <p:spPr>
            <a:xfrm>
              <a:off x="27360" y="-720"/>
              <a:ext cx="493920" cy="4400640"/>
            </a:xfrm>
            <a:custGeom>
              <a:avLst/>
              <a:gdLst/>
              <a:ahLst/>
              <a:cxn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5" name="Freeform 28"/>
            <p:cNvSpPr/>
            <p:nvPr/>
          </p:nvSpPr>
          <p:spPr>
            <a:xfrm>
              <a:off x="550440" y="4316400"/>
              <a:ext cx="423000" cy="1580400"/>
            </a:xfrm>
            <a:custGeom>
              <a:avLst/>
              <a:gdLst/>
              <a:ahLst/>
              <a:cxn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6" name="Freeform 29"/>
            <p:cNvSpPr/>
            <p:nvPr/>
          </p:nvSpPr>
          <p:spPr>
            <a:xfrm>
              <a:off x="1006200" y="5862600"/>
              <a:ext cx="430560" cy="990360"/>
            </a:xfrm>
            <a:custGeom>
              <a:avLst/>
              <a:gdLst/>
              <a:ahLst/>
              <a:cxn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7" name="Freeform 30"/>
            <p:cNvSpPr/>
            <p:nvPr/>
          </p:nvSpPr>
          <p:spPr>
            <a:xfrm>
              <a:off x="521640" y="4364280"/>
              <a:ext cx="551520" cy="2235600"/>
            </a:xfrm>
            <a:custGeom>
              <a:avLst/>
              <a:gdLst/>
              <a:ahLst/>
              <a:cxn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8" name="Freeform 31"/>
            <p:cNvSpPr/>
            <p:nvPr/>
          </p:nvSpPr>
          <p:spPr>
            <a:xfrm>
              <a:off x="468000" y="1289160"/>
              <a:ext cx="173880" cy="3026880"/>
            </a:xfrm>
            <a:custGeom>
              <a:avLst/>
              <a:gdLst/>
              <a:ahLst/>
              <a:cxn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9" name="Freeform 32"/>
            <p:cNvSpPr/>
            <p:nvPr/>
          </p:nvSpPr>
          <p:spPr>
            <a:xfrm>
              <a:off x="1111680" y="6571440"/>
              <a:ext cx="133920" cy="281160"/>
            </a:xfrm>
            <a:custGeom>
              <a:avLst/>
              <a:gdLst/>
              <a:ahLst/>
              <a:cxn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0" name="Freeform 33"/>
            <p:cNvSpPr/>
            <p:nvPr/>
          </p:nvSpPr>
          <p:spPr>
            <a:xfrm>
              <a:off x="502560" y="4107600"/>
              <a:ext cx="82080" cy="511200"/>
            </a:xfrm>
            <a:custGeom>
              <a:avLst/>
              <a:gdLst/>
              <a:ahLst/>
              <a:cxn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1" name="Freeform 34"/>
            <p:cNvSpPr/>
            <p:nvPr/>
          </p:nvSpPr>
          <p:spPr>
            <a:xfrm>
              <a:off x="973800" y="3145680"/>
              <a:ext cx="1409760" cy="2716560"/>
            </a:xfrm>
            <a:custGeom>
              <a:avLst/>
              <a:gdLst/>
              <a:ahLst/>
              <a:cxn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2" name="Freeform 35"/>
            <p:cNvSpPr/>
            <p:nvPr/>
          </p:nvSpPr>
          <p:spPr>
            <a:xfrm>
              <a:off x="1073520" y="6600240"/>
              <a:ext cx="120240" cy="252720"/>
            </a:xfrm>
            <a:custGeom>
              <a:avLst/>
              <a:gdLst/>
              <a:ahLst/>
              <a:cxn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3" name="Freeform 36"/>
            <p:cNvSpPr/>
            <p:nvPr/>
          </p:nvSpPr>
          <p:spPr>
            <a:xfrm>
              <a:off x="973800" y="5897160"/>
              <a:ext cx="137520" cy="673920"/>
            </a:xfrm>
            <a:custGeom>
              <a:avLst/>
              <a:gdLst/>
              <a:ahLst/>
              <a:cxn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4" name="Freeform 37"/>
            <p:cNvSpPr/>
            <p:nvPr/>
          </p:nvSpPr>
          <p:spPr>
            <a:xfrm>
              <a:off x="973800" y="5772600"/>
              <a:ext cx="37800" cy="227520"/>
            </a:xfrm>
            <a:custGeom>
              <a:avLst/>
              <a:gdLst/>
              <a:ahLst/>
              <a:cxn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5" name="Freeform 38"/>
            <p:cNvSpPr/>
            <p:nvPr/>
          </p:nvSpPr>
          <p:spPr>
            <a:xfrm>
              <a:off x="1006200" y="6322680"/>
              <a:ext cx="210240" cy="530280"/>
            </a:xfrm>
            <a:custGeom>
              <a:avLst/>
              <a:gdLst/>
              <a:ahLst/>
              <a:cxn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w="0">
              <a:noFill/>
            </a:ln>
          </p:spPr>
          <p:style>
            <a:lnRef idx="0">
              <a:scrgbClr r="0" g="0" b="0"/>
            </a:lnRef>
            <a:fillRef idx="0">
              <a:scrgbClr r="0" g="0" b="0"/>
            </a:fillRef>
            <a:effectRef idx="0">
              <a:scrgbClr r="0" g="0" b="0"/>
            </a:effectRef>
            <a:fontRef idx="minor"/>
          </p:style>
        </p:sp>
      </p:grpSp>
      <p:sp>
        <p:nvSpPr>
          <p:cNvPr id="26" name="Rectangle 6"/>
          <p:cNvSpPr/>
          <p:nvPr/>
        </p:nvSpPr>
        <p:spPr>
          <a:xfrm>
            <a:off x="0" y="0"/>
            <a:ext cx="182520" cy="6857640"/>
          </a:xfrm>
          <a:prstGeom prst="rect">
            <a:avLst/>
          </a:prstGeom>
          <a:solidFill>
            <a:schemeClr val="tx2"/>
          </a:solidFill>
          <a:ln>
            <a:noFill/>
          </a:ln>
          <a:effectLst>
            <a:outerShdw blurRad="38160" dist="2556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7"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Click to edit Master title style</a:t>
            </a:r>
            <a:endParaRPr lang="en-US" sz="3600" b="0" strike="noStrike" spc="-1">
              <a:solidFill>
                <a:srgbClr val="000000"/>
              </a:solidFill>
              <a:latin typeface="Century Gothic"/>
            </a:endParaRPr>
          </a:p>
        </p:txBody>
      </p:sp>
      <p:sp>
        <p:nvSpPr>
          <p:cNvPr id="28" name="PlaceHolder 2"/>
          <p:cNvSpPr>
            <a:spLocks noGrp="1"/>
          </p:cNvSpPr>
          <p:nvPr>
            <p:ph type="body"/>
          </p:nvPr>
        </p:nvSpPr>
        <p:spPr>
          <a:xfrm>
            <a:off x="2589120" y="2133720"/>
            <a:ext cx="8915040" cy="3777120"/>
          </a:xfrm>
          <a:prstGeom prst="rect">
            <a:avLst/>
          </a:prstGeom>
          <a:noFill/>
          <a:ln w="0">
            <a:noFill/>
          </a:ln>
        </p:spPr>
        <p:txBody>
          <a:bodyPr anchor="t">
            <a:no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rPr>
              <a:t>Click to edit Master text styles</a:t>
            </a:r>
          </a:p>
          <a:p>
            <a:pPr marL="743040" lvl="1" indent="-285840">
              <a:lnSpc>
                <a:spcPct val="100000"/>
              </a:lnSpc>
              <a:spcBef>
                <a:spcPts val="1001"/>
              </a:spcBef>
              <a:buClr>
                <a:srgbClr val="A53010"/>
              </a:buClr>
              <a:buFont typeface="Wingdings 3" charset="2"/>
              <a:buChar char=""/>
            </a:pPr>
            <a:r>
              <a:rPr lang="en-US" sz="1600" b="0" strike="noStrike" spc="-1">
                <a:solidFill>
                  <a:srgbClr val="404040"/>
                </a:solidFill>
                <a:latin typeface="Century Gothic"/>
              </a:rPr>
              <a:t>Second level</a:t>
            </a:r>
          </a:p>
          <a:p>
            <a:pPr marL="1143000" lvl="2" indent="-228600">
              <a:lnSpc>
                <a:spcPct val="100000"/>
              </a:lnSpc>
              <a:spcBef>
                <a:spcPts val="1001"/>
              </a:spcBef>
              <a:buClr>
                <a:srgbClr val="A53010"/>
              </a:buClr>
              <a:buFont typeface="Wingdings 3" charset="2"/>
              <a:buChar char=""/>
            </a:pPr>
            <a:r>
              <a:rPr lang="en-US" sz="1400" b="0" strike="noStrike" spc="-1">
                <a:solidFill>
                  <a:srgbClr val="404040"/>
                </a:solidFill>
                <a:latin typeface="Century Gothic"/>
              </a:rPr>
              <a:t>Third level</a:t>
            </a:r>
          </a:p>
          <a:p>
            <a:pPr marL="1600200" lvl="3" indent="-228600">
              <a:lnSpc>
                <a:spcPct val="100000"/>
              </a:lnSpc>
              <a:spcBef>
                <a:spcPts val="1001"/>
              </a:spcBef>
              <a:buClr>
                <a:srgbClr val="A53010"/>
              </a:buClr>
              <a:buFont typeface="Wingdings 3" charset="2"/>
              <a:buChar char=""/>
            </a:pPr>
            <a:r>
              <a:rPr lang="en-US" sz="1200" b="0" strike="noStrike" spc="-1">
                <a:solidFill>
                  <a:srgbClr val="404040"/>
                </a:solidFill>
                <a:latin typeface="Century Gothic"/>
              </a:rPr>
              <a:t>Fourth level</a:t>
            </a:r>
          </a:p>
          <a:p>
            <a:pPr marL="2057400" lvl="4" indent="-228600">
              <a:lnSpc>
                <a:spcPct val="100000"/>
              </a:lnSpc>
              <a:spcBef>
                <a:spcPts val="1001"/>
              </a:spcBef>
              <a:buClr>
                <a:srgbClr val="A53010"/>
              </a:buClr>
              <a:buFont typeface="Wingdings 3" charset="2"/>
              <a:buChar char=""/>
            </a:pPr>
            <a:r>
              <a:rPr lang="en-US" sz="1200" b="0" strike="noStrike" spc="-1">
                <a:solidFill>
                  <a:srgbClr val="404040"/>
                </a:solidFill>
                <a:latin typeface="Century Gothic"/>
              </a:rPr>
              <a:t>Fifth level</a:t>
            </a:r>
          </a:p>
        </p:txBody>
      </p:sp>
      <p:sp>
        <p:nvSpPr>
          <p:cNvPr id="29" name="PlaceHolder 3"/>
          <p:cNvSpPr>
            <a:spLocks noGrp="1"/>
          </p:cNvSpPr>
          <p:nvPr>
            <p:ph type="dt"/>
          </p:nvPr>
        </p:nvSpPr>
        <p:spPr>
          <a:xfrm>
            <a:off x="10361520" y="6130440"/>
            <a:ext cx="1145880" cy="370080"/>
          </a:xfrm>
          <a:prstGeom prst="rect">
            <a:avLst/>
          </a:prstGeom>
          <a:noFill/>
          <a:ln w="0">
            <a:noFill/>
          </a:ln>
        </p:spPr>
        <p:txBody>
          <a:bodyPr anchor="ctr">
            <a:noAutofit/>
          </a:bodyPr>
          <a:lstStyle/>
          <a:p>
            <a:pPr algn="r">
              <a:lnSpc>
                <a:spcPct val="100000"/>
              </a:lnSpc>
            </a:pPr>
            <a:fld id="{C4A60874-7E0C-4FC8-A98F-F29ECE7A204A}" type="datetime">
              <a:rPr lang="en-US" sz="900" b="0" strike="noStrike" spc="-1">
                <a:solidFill>
                  <a:srgbClr val="8B8B8B"/>
                </a:solidFill>
                <a:latin typeface="Century Gothic"/>
              </a:rPr>
              <a:t>2/28/2023</a:t>
            </a:fld>
            <a:endParaRPr lang="en-GB" sz="900" b="0" strike="noStrike" spc="-1">
              <a:latin typeface="Times New Roman"/>
            </a:endParaRPr>
          </a:p>
        </p:txBody>
      </p:sp>
      <p:sp>
        <p:nvSpPr>
          <p:cNvPr id="30" name="PlaceHolder 4"/>
          <p:cNvSpPr>
            <a:spLocks noGrp="1"/>
          </p:cNvSpPr>
          <p:nvPr>
            <p:ph type="ftr"/>
          </p:nvPr>
        </p:nvSpPr>
        <p:spPr>
          <a:xfrm>
            <a:off x="2589120" y="6135840"/>
            <a:ext cx="7619760" cy="364680"/>
          </a:xfrm>
          <a:prstGeom prst="rect">
            <a:avLst/>
          </a:prstGeom>
          <a:noFill/>
          <a:ln w="0">
            <a:noFill/>
          </a:ln>
        </p:spPr>
        <p:txBody>
          <a:bodyPr anchor="ctr">
            <a:noAutofit/>
          </a:bodyPr>
          <a:lstStyle/>
          <a:p>
            <a:endParaRPr lang="en-GB" sz="2400" b="0" strike="noStrike" spc="-1">
              <a:latin typeface="Times New Roman"/>
            </a:endParaRPr>
          </a:p>
        </p:txBody>
      </p:sp>
      <p:sp>
        <p:nvSpPr>
          <p:cNvPr id="31" name="Freeform 11"/>
          <p:cNvSpPr/>
          <p:nvPr/>
        </p:nvSpPr>
        <p:spPr>
          <a:xfrm flipV="1">
            <a:off x="-3960" y="713880"/>
            <a:ext cx="1588320" cy="50688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32" name="PlaceHolder 5"/>
          <p:cNvSpPr>
            <a:spLocks noGrp="1"/>
          </p:cNvSpPr>
          <p:nvPr>
            <p:ph type="sldNum"/>
          </p:nvPr>
        </p:nvSpPr>
        <p:spPr>
          <a:xfrm>
            <a:off x="531720" y="787680"/>
            <a:ext cx="779400" cy="364680"/>
          </a:xfrm>
          <a:prstGeom prst="rect">
            <a:avLst/>
          </a:prstGeom>
          <a:noFill/>
          <a:ln w="0">
            <a:noFill/>
          </a:ln>
        </p:spPr>
        <p:txBody>
          <a:bodyPr anchor="ctr">
            <a:noAutofit/>
          </a:bodyPr>
          <a:lstStyle/>
          <a:p>
            <a:pPr algn="r">
              <a:lnSpc>
                <a:spcPct val="100000"/>
              </a:lnSpc>
            </a:pPr>
            <a:fld id="{B8232A9A-0F9C-4E53-A71C-70E4E803D177}" type="slidenum">
              <a:rPr lang="en-US" sz="2000" b="0" strike="noStrike" spc="-1">
                <a:solidFill>
                  <a:srgbClr val="FEFFFF"/>
                </a:solidFill>
                <a:latin typeface="Century Gothic"/>
              </a:rPr>
              <a:t>‹#›</a:t>
            </a:fld>
            <a:endParaRPr lang="en-GB" sz="2000" b="0" strike="noStrike" spc="-1">
              <a:latin typeface="Times New Roman"/>
            </a:endParaRPr>
          </a:p>
        </p:txBody>
      </p:sp>
      <p:pic>
        <p:nvPicPr>
          <p:cNvPr id="34" name="Picture 9"/>
          <p:cNvPicPr/>
          <p:nvPr/>
        </p:nvPicPr>
        <p:blipFill>
          <a:blip r:embed="rId15"/>
          <a:stretch/>
        </p:blipFill>
        <p:spPr>
          <a:xfrm>
            <a:off x="169560" y="6685200"/>
            <a:ext cx="12022200" cy="2120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FE7C4"/>
            </a:gs>
          </a:gsLst>
          <a:path path="circle">
            <a:fillToRect l="25000" t="25000" r="75000" b="75000"/>
          </a:path>
        </a:gradFill>
        <a:effectLst/>
      </p:bgPr>
    </p:bg>
    <p:spTree>
      <p:nvGrpSpPr>
        <p:cNvPr id="1" name=""/>
        <p:cNvGrpSpPr/>
        <p:nvPr/>
      </p:nvGrpSpPr>
      <p:grpSpPr>
        <a:xfrm>
          <a:off x="0" y="0"/>
          <a:ext cx="0" cy="0"/>
          <a:chOff x="0" y="0"/>
          <a:chExt cx="0" cy="0"/>
        </a:xfrm>
      </p:grpSpPr>
      <p:grpSp>
        <p:nvGrpSpPr>
          <p:cNvPr id="71" name="Group 22"/>
          <p:cNvGrpSpPr/>
          <p:nvPr/>
        </p:nvGrpSpPr>
        <p:grpSpPr>
          <a:xfrm>
            <a:off x="0" y="228600"/>
            <a:ext cx="2851200" cy="6638400"/>
            <a:chOff x="0" y="228600"/>
            <a:chExt cx="2851200" cy="6638400"/>
          </a:xfrm>
        </p:grpSpPr>
        <p:sp>
          <p:nvSpPr>
            <p:cNvPr id="72" name="Freeform 11"/>
            <p:cNvSpPr/>
            <p:nvPr/>
          </p:nvSpPr>
          <p:spPr>
            <a:xfrm>
              <a:off x="0" y="2575080"/>
              <a:ext cx="100440" cy="625680"/>
            </a:xfrm>
            <a:custGeom>
              <a:avLst/>
              <a:gdLst/>
              <a:ahLst/>
              <a:cxn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3" name="Freeform 12"/>
            <p:cNvSpPr/>
            <p:nvPr/>
          </p:nvSpPr>
          <p:spPr>
            <a:xfrm>
              <a:off x="128520" y="3156480"/>
              <a:ext cx="646200" cy="2322000"/>
            </a:xfrm>
            <a:custGeom>
              <a:avLst/>
              <a:gdLst/>
              <a:ahLst/>
              <a:cxn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4" name="Freeform 13"/>
            <p:cNvSpPr/>
            <p:nvPr/>
          </p:nvSpPr>
          <p:spPr>
            <a:xfrm>
              <a:off x="807120" y="5447160"/>
              <a:ext cx="609120" cy="1419840"/>
            </a:xfrm>
            <a:custGeom>
              <a:avLst/>
              <a:gdLst/>
              <a:ahLst/>
              <a:cxn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5" name="Freeform 14"/>
            <p:cNvSpPr/>
            <p:nvPr/>
          </p:nvSpPr>
          <p:spPr>
            <a:xfrm>
              <a:off x="959760" y="6503760"/>
              <a:ext cx="171000" cy="363240"/>
            </a:xfrm>
            <a:custGeom>
              <a:avLst/>
              <a:gdLst/>
              <a:ahLst/>
              <a:cxn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6" name="Freeform 15"/>
            <p:cNvSpPr/>
            <p:nvPr/>
          </p:nvSpPr>
          <p:spPr>
            <a:xfrm>
              <a:off x="100800" y="3201120"/>
              <a:ext cx="821520" cy="3328200"/>
            </a:xfrm>
            <a:custGeom>
              <a:avLst/>
              <a:gdLst/>
              <a:ahLst/>
              <a:cxn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7" name="Freeform 16"/>
            <p:cNvSpPr/>
            <p:nvPr/>
          </p:nvSpPr>
          <p:spPr>
            <a:xfrm>
              <a:off x="22320" y="228600"/>
              <a:ext cx="105840" cy="2927520"/>
            </a:xfrm>
            <a:custGeom>
              <a:avLst/>
              <a:gdLst/>
              <a:ahLst/>
              <a:cxn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8" name="Freeform 17"/>
            <p:cNvSpPr/>
            <p:nvPr/>
          </p:nvSpPr>
          <p:spPr>
            <a:xfrm>
              <a:off x="78120" y="2944080"/>
              <a:ext cx="77760" cy="493560"/>
            </a:xfrm>
            <a:custGeom>
              <a:avLst/>
              <a:gdLst/>
              <a:ahLst/>
              <a:cxn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9" name="Freeform 18"/>
            <p:cNvSpPr/>
            <p:nvPr/>
          </p:nvSpPr>
          <p:spPr>
            <a:xfrm>
              <a:off x="769680" y="5478840"/>
              <a:ext cx="189720" cy="1024560"/>
            </a:xfrm>
            <a:custGeom>
              <a:avLst/>
              <a:gdLst/>
              <a:ahLst/>
              <a:cxn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0" name="Freeform 19"/>
            <p:cNvSpPr/>
            <p:nvPr/>
          </p:nvSpPr>
          <p:spPr>
            <a:xfrm>
              <a:off x="775440" y="1398960"/>
              <a:ext cx="2075760" cy="4047840"/>
            </a:xfrm>
            <a:custGeom>
              <a:avLst/>
              <a:gdLst/>
              <a:ahLst/>
              <a:cxn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1" name="Freeform 20"/>
            <p:cNvSpPr/>
            <p:nvPr/>
          </p:nvSpPr>
          <p:spPr>
            <a:xfrm>
              <a:off x="922680" y="6530040"/>
              <a:ext cx="161640" cy="336960"/>
            </a:xfrm>
            <a:custGeom>
              <a:avLst/>
              <a:gdLst/>
              <a:ahLst/>
              <a:cxn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2" name="Freeform 21"/>
            <p:cNvSpPr/>
            <p:nvPr/>
          </p:nvSpPr>
          <p:spPr>
            <a:xfrm>
              <a:off x="769680" y="5359320"/>
              <a:ext cx="37080" cy="221400"/>
            </a:xfrm>
            <a:custGeom>
              <a:avLst/>
              <a:gdLst/>
              <a:ahLst/>
              <a:cxn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3" name="Freeform 22"/>
            <p:cNvSpPr/>
            <p:nvPr/>
          </p:nvSpPr>
          <p:spPr>
            <a:xfrm>
              <a:off x="849960" y="6244560"/>
              <a:ext cx="238320" cy="622080"/>
            </a:xfrm>
            <a:custGeom>
              <a:avLst/>
              <a:gdLst/>
              <a:ahLst/>
              <a:cxn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grpSp>
      <p:grpSp>
        <p:nvGrpSpPr>
          <p:cNvPr id="84" name="Group 9"/>
          <p:cNvGrpSpPr/>
          <p:nvPr/>
        </p:nvGrpSpPr>
        <p:grpSpPr>
          <a:xfrm>
            <a:off x="27360" y="-720"/>
            <a:ext cx="2356200" cy="6853680"/>
            <a:chOff x="27360" y="-720"/>
            <a:chExt cx="2356200" cy="6853680"/>
          </a:xfrm>
        </p:grpSpPr>
        <p:sp>
          <p:nvSpPr>
            <p:cNvPr id="85" name="Freeform 27"/>
            <p:cNvSpPr/>
            <p:nvPr/>
          </p:nvSpPr>
          <p:spPr>
            <a:xfrm>
              <a:off x="27360" y="-720"/>
              <a:ext cx="493920" cy="4400640"/>
            </a:xfrm>
            <a:custGeom>
              <a:avLst/>
              <a:gdLst/>
              <a:ahLst/>
              <a:cxn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6" name="Freeform 28"/>
            <p:cNvSpPr/>
            <p:nvPr/>
          </p:nvSpPr>
          <p:spPr>
            <a:xfrm>
              <a:off x="550440" y="4316400"/>
              <a:ext cx="423000" cy="1580400"/>
            </a:xfrm>
            <a:custGeom>
              <a:avLst/>
              <a:gdLst/>
              <a:ahLst/>
              <a:cxn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7" name="Freeform 29"/>
            <p:cNvSpPr/>
            <p:nvPr/>
          </p:nvSpPr>
          <p:spPr>
            <a:xfrm>
              <a:off x="1006200" y="5862600"/>
              <a:ext cx="430560" cy="990360"/>
            </a:xfrm>
            <a:custGeom>
              <a:avLst/>
              <a:gdLst/>
              <a:ahLst/>
              <a:cxn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8" name="Freeform 30"/>
            <p:cNvSpPr/>
            <p:nvPr/>
          </p:nvSpPr>
          <p:spPr>
            <a:xfrm>
              <a:off x="521640" y="4364280"/>
              <a:ext cx="551520" cy="2235600"/>
            </a:xfrm>
            <a:custGeom>
              <a:avLst/>
              <a:gdLst/>
              <a:ahLst/>
              <a:cxn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9" name="Freeform 31"/>
            <p:cNvSpPr/>
            <p:nvPr/>
          </p:nvSpPr>
          <p:spPr>
            <a:xfrm>
              <a:off x="468000" y="1289160"/>
              <a:ext cx="173880" cy="3026880"/>
            </a:xfrm>
            <a:custGeom>
              <a:avLst/>
              <a:gdLst/>
              <a:ahLst/>
              <a:cxn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0" name="Freeform 32"/>
            <p:cNvSpPr/>
            <p:nvPr/>
          </p:nvSpPr>
          <p:spPr>
            <a:xfrm>
              <a:off x="1111680" y="6571440"/>
              <a:ext cx="133920" cy="281160"/>
            </a:xfrm>
            <a:custGeom>
              <a:avLst/>
              <a:gdLst/>
              <a:ahLst/>
              <a:cxn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1" name="Freeform 33"/>
            <p:cNvSpPr/>
            <p:nvPr/>
          </p:nvSpPr>
          <p:spPr>
            <a:xfrm>
              <a:off x="502560" y="4107600"/>
              <a:ext cx="82080" cy="511200"/>
            </a:xfrm>
            <a:custGeom>
              <a:avLst/>
              <a:gdLst/>
              <a:ahLst/>
              <a:cxn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2" name="Freeform 34"/>
            <p:cNvSpPr/>
            <p:nvPr/>
          </p:nvSpPr>
          <p:spPr>
            <a:xfrm>
              <a:off x="973800" y="3145680"/>
              <a:ext cx="1409760" cy="2716560"/>
            </a:xfrm>
            <a:custGeom>
              <a:avLst/>
              <a:gdLst/>
              <a:ahLst/>
              <a:cxn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3" name="Freeform 35"/>
            <p:cNvSpPr/>
            <p:nvPr/>
          </p:nvSpPr>
          <p:spPr>
            <a:xfrm>
              <a:off x="1073520" y="6600240"/>
              <a:ext cx="120240" cy="252720"/>
            </a:xfrm>
            <a:custGeom>
              <a:avLst/>
              <a:gdLst/>
              <a:ahLst/>
              <a:cxn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4" name="Freeform 36"/>
            <p:cNvSpPr/>
            <p:nvPr/>
          </p:nvSpPr>
          <p:spPr>
            <a:xfrm>
              <a:off x="973800" y="5897160"/>
              <a:ext cx="137520" cy="673920"/>
            </a:xfrm>
            <a:custGeom>
              <a:avLst/>
              <a:gdLst/>
              <a:ahLst/>
              <a:cxn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5" name="Freeform 37"/>
            <p:cNvSpPr/>
            <p:nvPr/>
          </p:nvSpPr>
          <p:spPr>
            <a:xfrm>
              <a:off x="973800" y="5772600"/>
              <a:ext cx="37800" cy="227520"/>
            </a:xfrm>
            <a:custGeom>
              <a:avLst/>
              <a:gdLst/>
              <a:ahLst/>
              <a:cxn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6" name="Freeform 38"/>
            <p:cNvSpPr/>
            <p:nvPr/>
          </p:nvSpPr>
          <p:spPr>
            <a:xfrm>
              <a:off x="1006200" y="6322680"/>
              <a:ext cx="210240" cy="530280"/>
            </a:xfrm>
            <a:custGeom>
              <a:avLst/>
              <a:gdLst/>
              <a:ahLst/>
              <a:cxn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w="0">
              <a:noFill/>
            </a:ln>
          </p:spPr>
          <p:style>
            <a:lnRef idx="0">
              <a:scrgbClr r="0" g="0" b="0"/>
            </a:lnRef>
            <a:fillRef idx="0">
              <a:scrgbClr r="0" g="0" b="0"/>
            </a:fillRef>
            <a:effectRef idx="0">
              <a:scrgbClr r="0" g="0" b="0"/>
            </a:effectRef>
            <a:fontRef idx="minor"/>
          </p:style>
        </p:sp>
      </p:grpSp>
      <p:sp>
        <p:nvSpPr>
          <p:cNvPr id="97" name="Rectangle 6"/>
          <p:cNvSpPr/>
          <p:nvPr/>
        </p:nvSpPr>
        <p:spPr>
          <a:xfrm>
            <a:off x="0" y="0"/>
            <a:ext cx="182520" cy="6857640"/>
          </a:xfrm>
          <a:prstGeom prst="rect">
            <a:avLst/>
          </a:prstGeom>
          <a:solidFill>
            <a:schemeClr val="tx2"/>
          </a:solidFill>
          <a:ln>
            <a:noFill/>
          </a:ln>
          <a:effectLst>
            <a:outerShdw blurRad="38160" dist="2556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98" name="PlaceHolder 1"/>
          <p:cNvSpPr>
            <a:spLocks noGrp="1"/>
          </p:cNvSpPr>
          <p:nvPr>
            <p:ph type="title"/>
          </p:nvPr>
        </p:nvSpPr>
        <p:spPr>
          <a:xfrm>
            <a:off x="2589120" y="2514600"/>
            <a:ext cx="8915040" cy="2262600"/>
          </a:xfrm>
          <a:prstGeom prst="rect">
            <a:avLst/>
          </a:prstGeom>
          <a:noFill/>
          <a:ln w="0">
            <a:noFill/>
          </a:ln>
        </p:spPr>
        <p:txBody>
          <a:bodyPr anchor="b">
            <a:normAutofit/>
          </a:bodyPr>
          <a:lstStyle/>
          <a:p>
            <a:pPr>
              <a:lnSpc>
                <a:spcPct val="100000"/>
              </a:lnSpc>
            </a:pPr>
            <a:r>
              <a:rPr lang="en-US" sz="5400" b="0" strike="noStrike" spc="-1">
                <a:solidFill>
                  <a:srgbClr val="262626"/>
                </a:solidFill>
                <a:latin typeface="Century Gothic"/>
              </a:rPr>
              <a:t>Click to edit Master title style</a:t>
            </a:r>
            <a:endParaRPr lang="en-US" sz="5400" b="0" strike="noStrike" spc="-1">
              <a:solidFill>
                <a:srgbClr val="000000"/>
              </a:solidFill>
              <a:latin typeface="Century Gothic"/>
            </a:endParaRPr>
          </a:p>
        </p:txBody>
      </p:sp>
      <p:sp>
        <p:nvSpPr>
          <p:cNvPr id="99" name="PlaceHolder 2"/>
          <p:cNvSpPr>
            <a:spLocks noGrp="1"/>
          </p:cNvSpPr>
          <p:nvPr>
            <p:ph type="dt"/>
          </p:nvPr>
        </p:nvSpPr>
        <p:spPr>
          <a:xfrm>
            <a:off x="10361520" y="6130440"/>
            <a:ext cx="1145880" cy="370080"/>
          </a:xfrm>
          <a:prstGeom prst="rect">
            <a:avLst/>
          </a:prstGeom>
          <a:noFill/>
          <a:ln w="0">
            <a:noFill/>
          </a:ln>
        </p:spPr>
        <p:txBody>
          <a:bodyPr anchor="ctr">
            <a:noAutofit/>
          </a:bodyPr>
          <a:lstStyle/>
          <a:p>
            <a:pPr algn="r">
              <a:lnSpc>
                <a:spcPct val="100000"/>
              </a:lnSpc>
            </a:pPr>
            <a:fld id="{E5FC2000-29BF-4132-B058-3B9CD08C7F4D}" type="datetime">
              <a:rPr lang="en-US" sz="900" b="0" strike="noStrike" spc="-1">
                <a:solidFill>
                  <a:srgbClr val="8B8B8B"/>
                </a:solidFill>
                <a:latin typeface="Century Gothic"/>
              </a:rPr>
              <a:t>2/28/2023</a:t>
            </a:fld>
            <a:endParaRPr lang="en-GB" sz="900" b="0" strike="noStrike" spc="-1">
              <a:latin typeface="Times New Roman"/>
            </a:endParaRPr>
          </a:p>
        </p:txBody>
      </p:sp>
      <p:sp>
        <p:nvSpPr>
          <p:cNvPr id="100" name="PlaceHolder 3"/>
          <p:cNvSpPr>
            <a:spLocks noGrp="1"/>
          </p:cNvSpPr>
          <p:nvPr>
            <p:ph type="ftr"/>
          </p:nvPr>
        </p:nvSpPr>
        <p:spPr>
          <a:xfrm>
            <a:off x="2589120" y="6135840"/>
            <a:ext cx="7619760" cy="364680"/>
          </a:xfrm>
          <a:prstGeom prst="rect">
            <a:avLst/>
          </a:prstGeom>
          <a:noFill/>
          <a:ln w="0">
            <a:noFill/>
          </a:ln>
        </p:spPr>
        <p:txBody>
          <a:bodyPr anchor="ctr">
            <a:noAutofit/>
          </a:bodyPr>
          <a:lstStyle/>
          <a:p>
            <a:endParaRPr lang="en-GB" sz="2400" b="0" strike="noStrike" spc="-1">
              <a:latin typeface="Times New Roman"/>
            </a:endParaRPr>
          </a:p>
        </p:txBody>
      </p:sp>
      <p:sp>
        <p:nvSpPr>
          <p:cNvPr id="101" name="Freeform 6"/>
          <p:cNvSpPr/>
          <p:nvPr/>
        </p:nvSpPr>
        <p:spPr>
          <a:xfrm>
            <a:off x="0" y="4323960"/>
            <a:ext cx="1744200" cy="778320"/>
          </a:xfrm>
          <a:custGeom>
            <a:avLst/>
            <a:gdLst/>
            <a:ahLst/>
            <a:cxn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102" name="PlaceHolder 4"/>
          <p:cNvSpPr>
            <a:spLocks noGrp="1"/>
          </p:cNvSpPr>
          <p:nvPr>
            <p:ph type="sldNum"/>
          </p:nvPr>
        </p:nvSpPr>
        <p:spPr>
          <a:xfrm>
            <a:off x="531720" y="4529520"/>
            <a:ext cx="779400" cy="364680"/>
          </a:xfrm>
          <a:prstGeom prst="rect">
            <a:avLst/>
          </a:prstGeom>
          <a:noFill/>
          <a:ln w="0">
            <a:noFill/>
          </a:ln>
        </p:spPr>
        <p:txBody>
          <a:bodyPr anchor="ctr">
            <a:noAutofit/>
          </a:bodyPr>
          <a:lstStyle/>
          <a:p>
            <a:pPr algn="r">
              <a:lnSpc>
                <a:spcPct val="100000"/>
              </a:lnSpc>
            </a:pPr>
            <a:fld id="{9C66DDDD-30E9-4C62-B1B4-45462265CB92}" type="slidenum">
              <a:rPr lang="en-US" sz="2000" b="0" strike="noStrike" spc="-1">
                <a:solidFill>
                  <a:srgbClr val="FEFFFF"/>
                </a:solidFill>
                <a:latin typeface="Century Gothic"/>
              </a:rPr>
              <a:t>‹#›</a:t>
            </a:fld>
            <a:endParaRPr lang="en-GB" sz="2000" b="0" strike="noStrike" spc="-1">
              <a:latin typeface="Times New Roman"/>
            </a:endParaRPr>
          </a:p>
        </p:txBody>
      </p:sp>
      <p:sp>
        <p:nvSpPr>
          <p:cNvPr id="103"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404040"/>
                </a:solidFill>
                <a:latin typeface="Century Gothic"/>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entury Gothic"/>
              </a:rPr>
              <a:t>Second Outline Level</a:t>
            </a:r>
          </a:p>
          <a:p>
            <a:pPr marL="1296000" lvl="2" indent="-288000">
              <a:spcBef>
                <a:spcPts val="850"/>
              </a:spcBef>
              <a:buClr>
                <a:srgbClr val="000000"/>
              </a:buClr>
              <a:buSzPct val="45000"/>
              <a:buFont typeface="Wingdings" charset="2"/>
              <a:buChar char=""/>
            </a:pPr>
            <a:r>
              <a:rPr lang="en-US" sz="1200" b="0" strike="noStrike" spc="-1">
                <a:solidFill>
                  <a:srgbClr val="404040"/>
                </a:solidFill>
                <a:latin typeface="Century Gothic"/>
              </a:rPr>
              <a:t>Third Outline Level</a:t>
            </a:r>
          </a:p>
          <a:p>
            <a:pPr marL="1728000" lvl="3" indent="-216000">
              <a:spcBef>
                <a:spcPts val="567"/>
              </a:spcBef>
              <a:buClr>
                <a:srgbClr val="000000"/>
              </a:buClr>
              <a:buSzPct val="75000"/>
              <a:buFont typeface="Symbol" charset="2"/>
              <a:buChar char=""/>
            </a:pPr>
            <a:r>
              <a:rPr lang="en-US" sz="1200" b="0" strike="noStrike" spc="-1">
                <a:solidFill>
                  <a:srgbClr val="404040"/>
                </a:solidFill>
                <a:latin typeface="Century Gothic"/>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entury Gothic"/>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entury Gothic"/>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aima.cs.berkeley.edu/" TargetMode="External"/><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aima.cs.berkeley.edu/" TargetMode="External"/><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aima.cs.berkeley.edu/" TargetMode="External"/><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aima.cs.berkeley.edu/" TargetMode="External"/><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aima.cs.berkeley.edu/" TargetMode="External"/><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customXml" Target="../ink/ink1.xml"/></Relationships>
</file>

<file path=ppt/slides/_rels/slide53.xml.rels><?xml version="1.0" encoding="UTF-8" standalone="yes"?>
<Relationships xmlns="http://schemas.openxmlformats.org/package/2006/relationships"><Relationship Id="rId3" Type="http://schemas.openxmlformats.org/officeDocument/2006/relationships/hyperlink" Target="http://aima.cs.berkeley.edu/" TargetMode="External"/><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aima.cs.berkeley.edu/" TargetMode="External"/><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aima.cs.berkeley.edu/" TargetMode="External"/><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aima.cs.berkeley.edu/" TargetMode="External"/><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2687040" y="912600"/>
            <a:ext cx="8915040" cy="2262600"/>
          </a:xfrm>
          <a:prstGeom prst="rect">
            <a:avLst/>
          </a:prstGeom>
          <a:noFill/>
          <a:ln w="0">
            <a:noFill/>
          </a:ln>
        </p:spPr>
        <p:txBody>
          <a:bodyPr anchor="b">
            <a:normAutofit/>
          </a:bodyPr>
          <a:lstStyle/>
          <a:p>
            <a:pPr>
              <a:lnSpc>
                <a:spcPct val="100000"/>
              </a:lnSpc>
            </a:pPr>
            <a:r>
              <a:rPr lang="en-US" sz="5400" b="1" strike="noStrike" spc="-1">
                <a:solidFill>
                  <a:srgbClr val="262626"/>
                </a:solidFill>
                <a:latin typeface="Century Gothic"/>
              </a:rPr>
              <a:t>Artificial Intelligence</a:t>
            </a:r>
            <a:endParaRPr lang="en-US" sz="5400" b="0" strike="noStrike" spc="-1">
              <a:solidFill>
                <a:srgbClr val="000000"/>
              </a:solidFill>
              <a:latin typeface="Century Gothic"/>
            </a:endParaRPr>
          </a:p>
        </p:txBody>
      </p:sp>
      <p:sp>
        <p:nvSpPr>
          <p:cNvPr id="141" name="PlaceHolder 2"/>
          <p:cNvSpPr>
            <a:spLocks noGrp="1"/>
          </p:cNvSpPr>
          <p:nvPr>
            <p:ph type="subTitle"/>
          </p:nvPr>
        </p:nvSpPr>
        <p:spPr>
          <a:xfrm>
            <a:off x="2589120" y="4777200"/>
            <a:ext cx="8915040" cy="1126080"/>
          </a:xfrm>
          <a:prstGeom prst="rect">
            <a:avLst/>
          </a:prstGeom>
          <a:noFill/>
          <a:ln w="0">
            <a:noFill/>
          </a:ln>
        </p:spPr>
        <p:txBody>
          <a:bodyPr anchor="t">
            <a:normAutofit/>
          </a:bodyPr>
          <a:lstStyle/>
          <a:p>
            <a:pPr>
              <a:lnSpc>
                <a:spcPct val="100000"/>
              </a:lnSpc>
              <a:spcBef>
                <a:spcPts val="1001"/>
              </a:spcBef>
              <a:tabLst>
                <a:tab pos="0" algn="l"/>
              </a:tabLst>
            </a:pPr>
            <a:r>
              <a:rPr lang="en-US" sz="1800" b="1" strike="noStrike" spc="-1">
                <a:solidFill>
                  <a:srgbClr val="595959"/>
                </a:solidFill>
                <a:latin typeface="Century Gothic"/>
              </a:rPr>
              <a:t>Dr. Piyush Joshi</a:t>
            </a:r>
            <a:endParaRPr lang="en-GB" sz="1800" b="0" strike="noStrike" spc="-1">
              <a:latin typeface="Arial"/>
            </a:endParaRPr>
          </a:p>
          <a:p>
            <a:pPr>
              <a:lnSpc>
                <a:spcPct val="100000"/>
              </a:lnSpc>
              <a:spcBef>
                <a:spcPts val="1001"/>
              </a:spcBef>
              <a:tabLst>
                <a:tab pos="0" algn="l"/>
              </a:tabLst>
            </a:pPr>
            <a:endParaRPr lang="en-GB" sz="1800" b="0" strike="noStrike" spc="-1">
              <a:latin typeface="Arial"/>
            </a:endParaRPr>
          </a:p>
          <a:p>
            <a:pPr>
              <a:lnSpc>
                <a:spcPct val="100000"/>
              </a:lnSpc>
              <a:spcBef>
                <a:spcPts val="1001"/>
              </a:spcBef>
              <a:tabLst>
                <a:tab pos="0" algn="l"/>
              </a:tabLst>
            </a:pPr>
            <a:endParaRPr lang="en-GB" sz="1800" b="0" strike="noStrike" spc="-1">
              <a:latin typeface="Arial"/>
            </a:endParaRPr>
          </a:p>
        </p:txBody>
      </p:sp>
      <p:pic>
        <p:nvPicPr>
          <p:cNvPr id="142" name="Picture 8"/>
          <p:cNvPicPr/>
          <p:nvPr/>
        </p:nvPicPr>
        <p:blipFill>
          <a:blip r:embed="rId2"/>
          <a:stretch/>
        </p:blipFill>
        <p:spPr>
          <a:xfrm>
            <a:off x="5837760" y="3175200"/>
            <a:ext cx="4464720" cy="295956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DC8A-2424-52F4-7553-C918ECC03840}"/>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963B56B7-013C-5550-978A-91DF17EFF87C}"/>
              </a:ext>
            </a:extLst>
          </p:cNvPr>
          <p:cNvSpPr>
            <a:spLocks noGrp="1"/>
          </p:cNvSpPr>
          <p:nvPr>
            <p:ph type="subTitle"/>
          </p:nvPr>
        </p:nvSpPr>
        <p:spPr/>
        <p:txBody>
          <a:bodyPr/>
          <a:lstStyle/>
          <a:p>
            <a:endParaRPr lang="en-IN"/>
          </a:p>
        </p:txBody>
      </p:sp>
    </p:spTree>
    <p:extLst>
      <p:ext uri="{BB962C8B-B14F-4D97-AF65-F5344CB8AC3E}">
        <p14:creationId xmlns:p14="http://schemas.microsoft.com/office/powerpoint/2010/main" val="1432074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DBC7-8FBB-5B73-E7C5-E604AD758E82}"/>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C301A35C-472C-2C5A-E105-B427005E503B}"/>
              </a:ext>
            </a:extLst>
          </p:cNvPr>
          <p:cNvSpPr>
            <a:spLocks noGrp="1"/>
          </p:cNvSpPr>
          <p:nvPr>
            <p:ph type="subTitle"/>
          </p:nvPr>
        </p:nvSpPr>
        <p:spPr/>
        <p:txBody>
          <a:bodyPr/>
          <a:lstStyle/>
          <a:p>
            <a:endParaRPr lang="en-IN"/>
          </a:p>
        </p:txBody>
      </p:sp>
    </p:spTree>
    <p:extLst>
      <p:ext uri="{BB962C8B-B14F-4D97-AF65-F5344CB8AC3E}">
        <p14:creationId xmlns:p14="http://schemas.microsoft.com/office/powerpoint/2010/main" val="1687977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Inference system</a:t>
            </a:r>
            <a:endParaRPr lang="en-US" sz="3600" b="0" strike="noStrike" spc="-1">
              <a:solidFill>
                <a:srgbClr val="000000"/>
              </a:solidFill>
              <a:latin typeface="Century Gothic"/>
            </a:endParaRPr>
          </a:p>
        </p:txBody>
      </p:sp>
      <p:sp>
        <p:nvSpPr>
          <p:cNvPr id="393" name="PlaceHolder 2"/>
          <p:cNvSpPr>
            <a:spLocks noGrp="1"/>
          </p:cNvSpPr>
          <p:nvPr>
            <p:ph/>
          </p:nvPr>
        </p:nvSpPr>
        <p:spPr>
          <a:xfrm>
            <a:off x="2593080" y="1540080"/>
            <a:ext cx="9265320" cy="5003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Inference means deriving new sentences from old.</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Inference system allows us to add a new sentence to the knowledge base.</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 A sentence is a proposition about the world. </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a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Inference system applies logical rules to the KB to deduce new information.</a:t>
            </a:r>
            <a:endParaRPr lang="en-US" sz="2200" b="0" strike="noStrike" spc="-1" dirty="0">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Inference system</a:t>
            </a:r>
            <a:endParaRPr lang="en-US" sz="3600" b="0" strike="noStrike" spc="-1">
              <a:solidFill>
                <a:srgbClr val="000000"/>
              </a:solidFill>
              <a:latin typeface="Century Gothic"/>
            </a:endParaRPr>
          </a:p>
        </p:txBody>
      </p:sp>
      <p:sp>
        <p:nvSpPr>
          <p:cNvPr id="393" name="PlaceHolder 2"/>
          <p:cNvSpPr>
            <a:spLocks noGrp="1"/>
          </p:cNvSpPr>
          <p:nvPr>
            <p:ph/>
          </p:nvPr>
        </p:nvSpPr>
        <p:spPr>
          <a:xfrm>
            <a:off x="2593080" y="1540080"/>
            <a:ext cx="9265320" cy="5003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Inference system generates new facts so that an agent can update the KB.</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 An inference system works mainly in two rules which are given as: </a:t>
            </a:r>
            <a:endParaRPr lang="en-US" sz="2200" b="0" strike="noStrike" spc="-1" dirty="0">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200" b="1" strike="noStrike" spc="-1" dirty="0">
                <a:solidFill>
                  <a:srgbClr val="404040"/>
                </a:solidFill>
                <a:latin typeface="Century Gothic"/>
                <a:ea typeface="Century Gothic"/>
              </a:rPr>
              <a:t>Forward chaining Backward chaining</a:t>
            </a:r>
            <a:endParaRPr lang="en-US" sz="2200" b="0" strike="noStrike" spc="-1" dirty="0">
              <a:solidFill>
                <a:srgbClr val="404040"/>
              </a:solidFill>
              <a:latin typeface="Century Gothic"/>
            </a:endParaRPr>
          </a:p>
        </p:txBody>
      </p:sp>
    </p:spTree>
    <p:extLst>
      <p:ext uri="{BB962C8B-B14F-4D97-AF65-F5344CB8AC3E}">
        <p14:creationId xmlns:p14="http://schemas.microsoft.com/office/powerpoint/2010/main" val="7580614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3">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Operations Performed by KBA</a:t>
            </a:r>
            <a:endParaRPr lang="en-US" sz="3600" b="0" strike="noStrike" spc="-1">
              <a:solidFill>
                <a:srgbClr val="000000"/>
              </a:solidFill>
              <a:latin typeface="Century Gothic"/>
            </a:endParaRPr>
          </a:p>
        </p:txBody>
      </p:sp>
      <p:sp>
        <p:nvSpPr>
          <p:cNvPr id="395" name="PlaceHolder 2"/>
          <p:cNvSpPr>
            <a:spLocks noGrp="1"/>
          </p:cNvSpPr>
          <p:nvPr>
            <p:ph/>
          </p:nvPr>
        </p:nvSpPr>
        <p:spPr>
          <a:xfrm>
            <a:off x="2593080" y="1540080"/>
            <a:ext cx="9265320" cy="5003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Following are three operations which are performed by KBA in order to show the intelligent behavior:</a:t>
            </a:r>
            <a:endParaRPr lang="en-US" sz="2200" b="0" strike="noStrike" spc="-1" dirty="0">
              <a:solidFill>
                <a:srgbClr val="404040"/>
              </a:solidFill>
              <a:latin typeface="Century Gothic"/>
            </a:endParaRPr>
          </a:p>
          <a:p>
            <a:pPr>
              <a:lnSpc>
                <a:spcPct val="100000"/>
              </a:lnSpc>
              <a:spcBef>
                <a:spcPts val="1001"/>
              </a:spcBef>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 </a:t>
            </a:r>
            <a:r>
              <a:rPr lang="en-US" sz="2200" b="1" strike="noStrike" spc="-1" dirty="0">
                <a:solidFill>
                  <a:srgbClr val="404040"/>
                </a:solidFill>
                <a:latin typeface="Century Gothic"/>
                <a:ea typeface="Century Gothic"/>
              </a:rPr>
              <a:t>TELL: </a:t>
            </a:r>
            <a:r>
              <a:rPr lang="en-US" sz="2200" b="0" strike="noStrike" spc="-1" dirty="0">
                <a:solidFill>
                  <a:srgbClr val="404040"/>
                </a:solidFill>
                <a:latin typeface="Century Gothic"/>
                <a:ea typeface="Century Gothic"/>
              </a:rPr>
              <a:t>This operation tells the knowledge base what it perceives from the environment.</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 </a:t>
            </a:r>
            <a:r>
              <a:rPr lang="en-US" sz="2200" b="1" strike="noStrike" spc="-1" dirty="0">
                <a:solidFill>
                  <a:srgbClr val="404040"/>
                </a:solidFill>
                <a:latin typeface="Century Gothic"/>
                <a:ea typeface="Century Gothic"/>
              </a:rPr>
              <a:t>ASK: </a:t>
            </a:r>
            <a:r>
              <a:rPr lang="en-US" sz="2200" b="0" strike="noStrike" spc="-1" dirty="0">
                <a:solidFill>
                  <a:srgbClr val="404040"/>
                </a:solidFill>
                <a:latin typeface="Century Gothic"/>
                <a:ea typeface="Century Gothic"/>
              </a:rPr>
              <a:t>This operation asks the knowledge base what action it should perform.</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 </a:t>
            </a:r>
            <a:r>
              <a:rPr lang="en-US" sz="2200" b="1" strike="noStrike" spc="-1" dirty="0">
                <a:solidFill>
                  <a:srgbClr val="404040"/>
                </a:solidFill>
                <a:latin typeface="Century Gothic"/>
                <a:ea typeface="Century Gothic"/>
              </a:rPr>
              <a:t>Perform: </a:t>
            </a:r>
            <a:r>
              <a:rPr lang="en-US" sz="2200" b="0" strike="noStrike" spc="-1" dirty="0">
                <a:solidFill>
                  <a:srgbClr val="404040"/>
                </a:solidFill>
                <a:latin typeface="Century Gothic"/>
                <a:ea typeface="Century Gothic"/>
              </a:rPr>
              <a:t>It performs the selected action.</a:t>
            </a:r>
            <a:endParaRPr lang="en-US" sz="2200" b="0" strike="noStrike" spc="-1" dirty="0">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Various levels of knowledge-based agent:</a:t>
            </a:r>
            <a:endParaRPr lang="en-US" sz="3600" b="0" strike="noStrike" spc="-1">
              <a:solidFill>
                <a:srgbClr val="000000"/>
              </a:solidFill>
              <a:latin typeface="Century Gothic"/>
            </a:endParaRPr>
          </a:p>
        </p:txBody>
      </p:sp>
      <p:sp>
        <p:nvSpPr>
          <p:cNvPr id="397" name="PlaceHolder 2"/>
          <p:cNvSpPr>
            <a:spLocks noGrp="1"/>
          </p:cNvSpPr>
          <p:nvPr>
            <p:ph/>
          </p:nvPr>
        </p:nvSpPr>
        <p:spPr>
          <a:xfrm>
            <a:off x="2589120" y="1619280"/>
            <a:ext cx="9088200" cy="4704840"/>
          </a:xfrm>
          <a:prstGeom prst="rect">
            <a:avLst/>
          </a:prstGeom>
          <a:noFill/>
          <a:ln w="0">
            <a:noFill/>
          </a:ln>
        </p:spPr>
        <p:txBody>
          <a:bodyPr anchor="t">
            <a:normAutofit/>
          </a:bodyPr>
          <a:lstStyle/>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A knowledge-based agent can be viewed at different levels which are given below: </a:t>
            </a: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1</a:t>
            </a:r>
            <a:r>
              <a:rPr lang="en-US" sz="2200" b="1" strike="noStrike" spc="-1">
                <a:solidFill>
                  <a:srgbClr val="404040"/>
                </a:solidFill>
                <a:latin typeface="Century Gothic"/>
                <a:ea typeface="Century Gothic"/>
              </a:rPr>
              <a:t>. Knowledge level:</a:t>
            </a:r>
            <a:r>
              <a:rPr lang="en-US" sz="2200" b="0" strike="noStrike" spc="-1">
                <a:solidFill>
                  <a:srgbClr val="404040"/>
                </a:solidFill>
                <a:latin typeface="Century Gothic"/>
                <a:ea typeface="Century Gothic"/>
              </a:rPr>
              <a:t> Knowledge level is the first level of knowledge-based agent, and in this level, we need to specify what the agent knows, and what the agent goals are. </a:t>
            </a: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With these specifications, we can fix its behavior. </a:t>
            </a: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For example, suppose an automated taxi agent needs to go from a station A to station B, and he knows the way from A to B, so this comes at the knowledge level. </a:t>
            </a:r>
            <a:endParaRPr lang="en-US" sz="22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Various levels of knowledge-based agent:</a:t>
            </a:r>
            <a:endParaRPr lang="en-US" sz="3600" b="0" strike="noStrike" spc="-1">
              <a:solidFill>
                <a:srgbClr val="000000"/>
              </a:solidFill>
              <a:latin typeface="Century Gothic"/>
            </a:endParaRPr>
          </a:p>
        </p:txBody>
      </p:sp>
      <p:sp>
        <p:nvSpPr>
          <p:cNvPr id="399" name="PlaceHolder 2"/>
          <p:cNvSpPr>
            <a:spLocks noGrp="1"/>
          </p:cNvSpPr>
          <p:nvPr>
            <p:ph/>
          </p:nvPr>
        </p:nvSpPr>
        <p:spPr>
          <a:xfrm>
            <a:off x="2589120" y="2133720"/>
            <a:ext cx="8915040" cy="3777120"/>
          </a:xfrm>
          <a:prstGeom prst="rect">
            <a:avLst/>
          </a:prstGeom>
          <a:noFill/>
          <a:ln w="0">
            <a:noFill/>
          </a:ln>
        </p:spPr>
        <p:txBody>
          <a:bodyPr anchor="t">
            <a:normAutofit fontScale="89000" lnSpcReduction="10000"/>
          </a:bodyPr>
          <a:lstStyle/>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2. </a:t>
            </a:r>
            <a:r>
              <a:rPr lang="en-US" sz="2200" b="1" strike="noStrike" spc="-1">
                <a:solidFill>
                  <a:srgbClr val="404040"/>
                </a:solidFill>
                <a:latin typeface="Century Gothic"/>
                <a:ea typeface="Century Gothic"/>
              </a:rPr>
              <a:t>Logical level</a:t>
            </a:r>
            <a:r>
              <a:rPr lang="en-US" sz="2200" b="0" strike="noStrike" spc="-1">
                <a:solidFill>
                  <a:srgbClr val="404040"/>
                </a:solidFill>
                <a:latin typeface="Century Gothic"/>
                <a:ea typeface="Century Gothic"/>
              </a:rPr>
              <a:t>: At this level, we understand that how the knowledge representation of knowledge is stored.</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At this level, sentences are encoded into different logics. </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At the logical level, an encoding of knowledge into logical sentences occurs.</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At the logical level we can expect to the automated taxi agent to reach to the destination B. </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Various levels of knowledge-based agent:</a:t>
            </a:r>
            <a:endParaRPr lang="en-US" sz="3600" b="0" strike="noStrike" spc="-1">
              <a:solidFill>
                <a:srgbClr val="000000"/>
              </a:solidFill>
              <a:latin typeface="Century Gothic"/>
            </a:endParaRPr>
          </a:p>
        </p:txBody>
      </p:sp>
      <p:sp>
        <p:nvSpPr>
          <p:cNvPr id="401" name="PlaceHolder 2"/>
          <p:cNvSpPr>
            <a:spLocks noGrp="1"/>
          </p:cNvSpPr>
          <p:nvPr>
            <p:ph/>
          </p:nvPr>
        </p:nvSpPr>
        <p:spPr>
          <a:xfrm>
            <a:off x="2589120" y="2133720"/>
            <a:ext cx="8915040" cy="377712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3. </a:t>
            </a:r>
            <a:r>
              <a:rPr lang="en-US" sz="2200" b="1" strike="noStrike" spc="-1">
                <a:solidFill>
                  <a:srgbClr val="404040"/>
                </a:solidFill>
                <a:latin typeface="Century Gothic"/>
                <a:ea typeface="Century Gothic"/>
              </a:rPr>
              <a:t>Implementation level: </a:t>
            </a:r>
            <a:r>
              <a:rPr lang="en-US" sz="2200" b="0" strike="noStrike" spc="-1">
                <a:solidFill>
                  <a:srgbClr val="404040"/>
                </a:solidFill>
                <a:latin typeface="Century Gothic"/>
                <a:ea typeface="Century Gothic"/>
              </a:rPr>
              <a:t>This is the physical representation of logic and knowledge.</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At the implementation level agent perform actions as per logical and knowledge level. </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At this level, an automated taxi agent actually implement his knowledge and logic so that he can reach to the destination.</a:t>
            </a:r>
            <a:endParaRPr lang="en-US" sz="22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Knowledge Representation</a:t>
            </a:r>
            <a:endParaRPr lang="en-US" sz="3600" b="0" strike="noStrike" spc="-1">
              <a:solidFill>
                <a:srgbClr val="000000"/>
              </a:solidFill>
              <a:latin typeface="Century Gothic"/>
            </a:endParaRPr>
          </a:p>
        </p:txBody>
      </p:sp>
      <p:sp>
        <p:nvSpPr>
          <p:cNvPr id="403" name="PlaceHolder 2"/>
          <p:cNvSpPr>
            <a:spLocks noGrp="1"/>
          </p:cNvSpPr>
          <p:nvPr>
            <p:ph/>
          </p:nvPr>
        </p:nvSpPr>
        <p:spPr>
          <a:xfrm>
            <a:off x="2593080" y="1619280"/>
            <a:ext cx="9246240" cy="47908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Humans are best at understanding, reasoning, and interpreting knowledge.</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Human knows things, which is knowledge and as per their knowledge they perform various actions in the real world.</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But how machines do all these things comes under</a:t>
            </a:r>
            <a:r>
              <a:rPr lang="en-US" sz="2200" b="1" strike="noStrike" spc="-1">
                <a:solidFill>
                  <a:srgbClr val="404040"/>
                </a:solidFill>
                <a:latin typeface="Century Gothic"/>
                <a:ea typeface="Century Gothic"/>
              </a:rPr>
              <a:t> knowledge representation and reasoning.</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Knowledge Representation</a:t>
            </a:r>
            <a:endParaRPr lang="en-US" sz="3600" b="0" strike="noStrike" spc="-1">
              <a:solidFill>
                <a:srgbClr val="000000"/>
              </a:solidFill>
              <a:latin typeface="Century Gothic"/>
            </a:endParaRPr>
          </a:p>
        </p:txBody>
      </p:sp>
      <p:sp>
        <p:nvSpPr>
          <p:cNvPr id="405" name="PlaceHolder 2"/>
          <p:cNvSpPr>
            <a:spLocks noGrp="1"/>
          </p:cNvSpPr>
          <p:nvPr>
            <p:ph/>
          </p:nvPr>
        </p:nvSpPr>
        <p:spPr>
          <a:xfrm>
            <a:off x="2593080" y="1619280"/>
            <a:ext cx="9246240" cy="47908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KR is responsible for representing information about the real world so that a computer can understand and can utilize this knowledge to solve the complex real world problems.</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Knowledge representation is not just storing data into some database, but it also enables an intelligent machine to learn from that knowledge and experiences so that it can behave intelligently like a human.</a:t>
            </a:r>
            <a:endParaRPr lang="en-US" sz="22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2593080" y="624240"/>
            <a:ext cx="8911440" cy="1280520"/>
          </a:xfrm>
          <a:prstGeom prst="rect">
            <a:avLst/>
          </a:prstGeom>
          <a:noFill/>
          <a:ln w="0">
            <a:noFill/>
          </a:ln>
        </p:spPr>
        <p:txBody>
          <a:bodyPr anchor="t">
            <a:noAutofit/>
          </a:bodyPr>
          <a:lstStyle/>
          <a:p>
            <a:endParaRPr lang="en-US" sz="1800" b="0" strike="noStrike" spc="-1">
              <a:solidFill>
                <a:srgbClr val="000000"/>
              </a:solidFill>
              <a:latin typeface="Century Gothic"/>
            </a:endParaRPr>
          </a:p>
        </p:txBody>
      </p:sp>
      <p:sp>
        <p:nvSpPr>
          <p:cNvPr id="383" name="PlaceHolder 2"/>
          <p:cNvSpPr>
            <a:spLocks noGrp="1"/>
          </p:cNvSpPr>
          <p:nvPr>
            <p:ph/>
          </p:nvPr>
        </p:nvSpPr>
        <p:spPr>
          <a:xfrm>
            <a:off x="1828800" y="2133720"/>
            <a:ext cx="9675360" cy="3777120"/>
          </a:xfrm>
          <a:prstGeom prst="rect">
            <a:avLst/>
          </a:prstGeom>
          <a:noFill/>
          <a:ln w="0">
            <a:noFill/>
          </a:ln>
        </p:spPr>
        <p:txBody>
          <a:bodyPr anchor="t">
            <a:normAutofit/>
          </a:bodyPr>
          <a:lstStyle/>
          <a:p>
            <a:pPr>
              <a:lnSpc>
                <a:spcPct val="100000"/>
              </a:lnSpc>
              <a:spcBef>
                <a:spcPts val="1001"/>
              </a:spcBef>
              <a:tabLst>
                <a:tab pos="0" algn="l"/>
              </a:tabLst>
            </a:pP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pPr>
              <a:lnSpc>
                <a:spcPct val="100000"/>
              </a:lnSpc>
              <a:spcBef>
                <a:spcPts val="1001"/>
              </a:spcBef>
              <a:tabLst>
                <a:tab pos="0" algn="l"/>
              </a:tabLst>
            </a:pPr>
            <a:r>
              <a:rPr lang="en-US" sz="2800" b="1" strike="noStrike" spc="-1">
                <a:solidFill>
                  <a:srgbClr val="000000"/>
                </a:solidFill>
                <a:latin typeface="Times New Roman"/>
                <a:ea typeface="Times New Roman"/>
              </a:rPr>
              <a:t>	KNOWLEDGE REPRESENTATION AND REASONING</a:t>
            </a:r>
            <a:endParaRPr lang="en-US" sz="2800" b="0" strike="noStrike" spc="-1">
              <a:solidFill>
                <a:srgbClr val="404040"/>
              </a:solidFill>
              <a:latin typeface="Century Gothic"/>
            </a:endParaRPr>
          </a:p>
        </p:txBody>
      </p:sp>
      <p:sp>
        <p:nvSpPr>
          <p:cNvPr id="384" name="TextBox 4"/>
          <p:cNvSpPr/>
          <p:nvPr/>
        </p:nvSpPr>
        <p:spPr>
          <a:xfrm>
            <a:off x="2593080" y="4022280"/>
            <a:ext cx="89114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1" strike="noStrike" spc="-1">
                <a:solidFill>
                  <a:srgbClr val="FF0000"/>
                </a:solidFill>
                <a:latin typeface="inter-regular"/>
              </a:rPr>
              <a:t>Knowledge is awareness or familiarity gained by experiences of facts, data, and situations.</a:t>
            </a:r>
            <a:endParaRPr lang="en-GB" sz="18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2593080" y="689400"/>
            <a:ext cx="9246240" cy="1280520"/>
          </a:xfrm>
          <a:prstGeom prst="rect">
            <a:avLst/>
          </a:prstGeom>
          <a:noFill/>
          <a:ln w="0">
            <a:noFill/>
          </a:ln>
        </p:spPr>
        <p:txBody>
          <a:bodyPr anchor="t">
            <a:normAutofit/>
          </a:bodyPr>
          <a:lstStyle/>
          <a:p>
            <a:pPr>
              <a:lnSpc>
                <a:spcPct val="100000"/>
              </a:lnSpc>
            </a:pPr>
            <a:r>
              <a:rPr lang="en-US" sz="3400" b="0" strike="noStrike" spc="-1">
                <a:solidFill>
                  <a:srgbClr val="262626"/>
                </a:solidFill>
                <a:latin typeface="Century Gothic"/>
              </a:rPr>
              <a:t>Techniques of Knowledge Representation</a:t>
            </a:r>
            <a:endParaRPr lang="en-US" sz="3400" b="0" strike="noStrike" spc="-1">
              <a:solidFill>
                <a:srgbClr val="000000"/>
              </a:solidFill>
              <a:latin typeface="Century Gothic"/>
            </a:endParaRPr>
          </a:p>
        </p:txBody>
      </p:sp>
      <p:sp>
        <p:nvSpPr>
          <p:cNvPr id="407" name="Rectangle: Rounded Corners 3"/>
          <p:cNvSpPr/>
          <p:nvPr/>
        </p:nvSpPr>
        <p:spPr>
          <a:xfrm>
            <a:off x="5087880" y="2981160"/>
            <a:ext cx="2761920" cy="1133280"/>
          </a:xfrm>
          <a:prstGeom prst="roundRect">
            <a:avLst>
              <a:gd name="adj" fmla="val 16667"/>
            </a:avLst>
          </a:prstGeom>
          <a:noFill/>
          <a:ln w="38100" cap="rnd">
            <a:solidFill>
              <a:srgbClr val="7A230B"/>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0000"/>
                </a:solidFill>
                <a:latin typeface="Century Gothic"/>
              </a:rPr>
              <a:t>KR Techniques</a:t>
            </a:r>
            <a:endParaRPr lang="en-GB" sz="1800" b="0" strike="noStrike" spc="-1">
              <a:latin typeface="Arial"/>
            </a:endParaRPr>
          </a:p>
        </p:txBody>
      </p:sp>
      <p:sp>
        <p:nvSpPr>
          <p:cNvPr id="408" name="Straight Arrow Connector 5"/>
          <p:cNvSpPr/>
          <p:nvPr/>
        </p:nvSpPr>
        <p:spPr>
          <a:xfrm flipH="1" flipV="1">
            <a:off x="4286160" y="2266920"/>
            <a:ext cx="1304640" cy="694800"/>
          </a:xfrm>
          <a:custGeom>
            <a:avLst/>
            <a:gdLst/>
            <a:ahLst/>
            <a:cxnLst/>
            <a:rect l="l" t="t" r="r" b="b"/>
            <a:pathLst>
              <a:path w="21600" h="21600">
                <a:moveTo>
                  <a:pt x="0" y="0"/>
                </a:moveTo>
                <a:lnTo>
                  <a:pt x="21600" y="21600"/>
                </a:lnTo>
              </a:path>
            </a:pathLst>
          </a:custGeom>
          <a:noFill/>
          <a:ln cap="rnd">
            <a:solidFill>
              <a:srgbClr val="9D2D0F"/>
            </a:solidFill>
            <a:round/>
            <a:tailEnd type="triangle" w="med" len="med"/>
          </a:ln>
        </p:spPr>
        <p:style>
          <a:lnRef idx="1">
            <a:schemeClr val="accent1"/>
          </a:lnRef>
          <a:fillRef idx="0">
            <a:schemeClr val="accent1"/>
          </a:fillRef>
          <a:effectRef idx="0">
            <a:schemeClr val="accent1"/>
          </a:effectRef>
          <a:fontRef idx="minor"/>
        </p:style>
      </p:sp>
      <p:sp>
        <p:nvSpPr>
          <p:cNvPr id="409" name="Straight Arrow Connector 6"/>
          <p:cNvSpPr/>
          <p:nvPr/>
        </p:nvSpPr>
        <p:spPr>
          <a:xfrm flipV="1">
            <a:off x="7705800" y="2289600"/>
            <a:ext cx="1285560" cy="690120"/>
          </a:xfrm>
          <a:custGeom>
            <a:avLst/>
            <a:gdLst/>
            <a:ahLst/>
            <a:cxnLst/>
            <a:rect l="l" t="t" r="r" b="b"/>
            <a:pathLst>
              <a:path w="21600" h="21600">
                <a:moveTo>
                  <a:pt x="0" y="0"/>
                </a:moveTo>
                <a:lnTo>
                  <a:pt x="21600" y="21600"/>
                </a:lnTo>
              </a:path>
            </a:pathLst>
          </a:custGeom>
          <a:noFill/>
          <a:ln cap="rnd">
            <a:solidFill>
              <a:srgbClr val="9D2D0F"/>
            </a:solidFill>
            <a:round/>
            <a:tailEnd type="triangle" w="med" len="med"/>
          </a:ln>
        </p:spPr>
        <p:style>
          <a:lnRef idx="1">
            <a:schemeClr val="accent1"/>
          </a:lnRef>
          <a:fillRef idx="0">
            <a:schemeClr val="accent1"/>
          </a:fillRef>
          <a:effectRef idx="0">
            <a:schemeClr val="accent1"/>
          </a:effectRef>
          <a:fontRef idx="minor"/>
        </p:style>
      </p:sp>
      <p:sp>
        <p:nvSpPr>
          <p:cNvPr id="410" name="Straight Arrow Connector 8"/>
          <p:cNvSpPr/>
          <p:nvPr/>
        </p:nvSpPr>
        <p:spPr>
          <a:xfrm flipH="1">
            <a:off x="4114080" y="4071960"/>
            <a:ext cx="1047240" cy="804600"/>
          </a:xfrm>
          <a:custGeom>
            <a:avLst/>
            <a:gdLst/>
            <a:ahLst/>
            <a:cxnLst/>
            <a:rect l="l" t="t" r="r" b="b"/>
            <a:pathLst>
              <a:path w="21600" h="21600">
                <a:moveTo>
                  <a:pt x="0" y="0"/>
                </a:moveTo>
                <a:lnTo>
                  <a:pt x="21600" y="21600"/>
                </a:lnTo>
              </a:path>
            </a:pathLst>
          </a:custGeom>
          <a:noFill/>
          <a:ln cap="rnd">
            <a:solidFill>
              <a:srgbClr val="9D2D0F"/>
            </a:solidFill>
            <a:round/>
            <a:tailEnd type="triangle" w="med" len="med"/>
          </a:ln>
        </p:spPr>
        <p:style>
          <a:lnRef idx="1">
            <a:schemeClr val="accent1"/>
          </a:lnRef>
          <a:fillRef idx="0">
            <a:schemeClr val="accent1"/>
          </a:fillRef>
          <a:effectRef idx="0">
            <a:schemeClr val="accent1"/>
          </a:effectRef>
          <a:fontRef idx="minor"/>
        </p:style>
      </p:sp>
      <p:sp>
        <p:nvSpPr>
          <p:cNvPr id="411" name="Straight Arrow Connector 10"/>
          <p:cNvSpPr/>
          <p:nvPr/>
        </p:nvSpPr>
        <p:spPr>
          <a:xfrm>
            <a:off x="7775280" y="4062240"/>
            <a:ext cx="1285560" cy="866520"/>
          </a:xfrm>
          <a:custGeom>
            <a:avLst/>
            <a:gdLst/>
            <a:ahLst/>
            <a:cxnLst/>
            <a:rect l="l" t="t" r="r" b="b"/>
            <a:pathLst>
              <a:path w="21600" h="21600">
                <a:moveTo>
                  <a:pt x="0" y="0"/>
                </a:moveTo>
                <a:lnTo>
                  <a:pt x="21600" y="21600"/>
                </a:lnTo>
              </a:path>
            </a:pathLst>
          </a:custGeom>
          <a:noFill/>
          <a:ln cap="rnd">
            <a:solidFill>
              <a:srgbClr val="9D2D0F"/>
            </a:solidFill>
            <a:round/>
            <a:tailEnd type="triangle" w="med" len="med"/>
          </a:ln>
        </p:spPr>
        <p:style>
          <a:lnRef idx="1">
            <a:schemeClr val="accent1"/>
          </a:lnRef>
          <a:fillRef idx="0">
            <a:schemeClr val="accent1"/>
          </a:fillRef>
          <a:effectRef idx="0">
            <a:schemeClr val="accent1"/>
          </a:effectRef>
          <a:fontRef idx="minor"/>
        </p:style>
      </p:sp>
      <p:sp>
        <p:nvSpPr>
          <p:cNvPr id="412" name="Rectangle: Rounded Corners 12"/>
          <p:cNvSpPr/>
          <p:nvPr/>
        </p:nvSpPr>
        <p:spPr>
          <a:xfrm>
            <a:off x="2687040" y="1746720"/>
            <a:ext cx="3197880" cy="487800"/>
          </a:xfrm>
          <a:prstGeom prst="roundRect">
            <a:avLst>
              <a:gd name="adj" fmla="val 16667"/>
            </a:avLst>
          </a:prstGeom>
          <a:noFill/>
          <a:ln w="6350" cap="rnd">
            <a:solidFill>
              <a:srgbClr val="00B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2060"/>
                </a:solidFill>
                <a:latin typeface="Century Gothic"/>
              </a:rPr>
              <a:t>Logical Representation</a:t>
            </a:r>
            <a:endParaRPr lang="en-GB" sz="1800" b="0" strike="noStrike" spc="-1">
              <a:latin typeface="Arial"/>
            </a:endParaRPr>
          </a:p>
        </p:txBody>
      </p:sp>
      <p:sp>
        <p:nvSpPr>
          <p:cNvPr id="413" name="Rectangle: Rounded Corners 13"/>
          <p:cNvSpPr/>
          <p:nvPr/>
        </p:nvSpPr>
        <p:spPr>
          <a:xfrm>
            <a:off x="7705800" y="1778760"/>
            <a:ext cx="3197880" cy="487800"/>
          </a:xfrm>
          <a:prstGeom prst="roundRect">
            <a:avLst>
              <a:gd name="adj" fmla="val 16667"/>
            </a:avLst>
          </a:prstGeom>
          <a:noFill/>
          <a:ln w="6350" cap="rnd">
            <a:solidFill>
              <a:srgbClr val="00B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2060"/>
                </a:solidFill>
                <a:latin typeface="Century Gothic"/>
              </a:rPr>
              <a:t>Semantic Network</a:t>
            </a:r>
            <a:endParaRPr lang="en-GB" sz="1800" b="0" strike="noStrike" spc="-1">
              <a:latin typeface="Arial"/>
            </a:endParaRPr>
          </a:p>
        </p:txBody>
      </p:sp>
      <p:sp>
        <p:nvSpPr>
          <p:cNvPr id="414" name="Rectangle: Rounded Corners 14"/>
          <p:cNvSpPr/>
          <p:nvPr/>
        </p:nvSpPr>
        <p:spPr>
          <a:xfrm>
            <a:off x="2687040" y="4929120"/>
            <a:ext cx="3197880" cy="487800"/>
          </a:xfrm>
          <a:prstGeom prst="roundRect">
            <a:avLst>
              <a:gd name="adj" fmla="val 16667"/>
            </a:avLst>
          </a:prstGeom>
          <a:noFill/>
          <a:ln w="6350" cap="rnd">
            <a:solidFill>
              <a:srgbClr val="00B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2060"/>
                </a:solidFill>
                <a:latin typeface="Century Gothic"/>
              </a:rPr>
              <a:t>Production Rule</a:t>
            </a:r>
            <a:endParaRPr lang="en-GB" sz="1800" b="0" strike="noStrike" spc="-1">
              <a:latin typeface="Arial"/>
            </a:endParaRPr>
          </a:p>
        </p:txBody>
      </p:sp>
      <p:sp>
        <p:nvSpPr>
          <p:cNvPr id="415" name="Rectangle: Rounded Corners 15"/>
          <p:cNvSpPr/>
          <p:nvPr/>
        </p:nvSpPr>
        <p:spPr>
          <a:xfrm>
            <a:off x="7705800" y="4929120"/>
            <a:ext cx="3197880" cy="487800"/>
          </a:xfrm>
          <a:prstGeom prst="roundRect">
            <a:avLst>
              <a:gd name="adj" fmla="val 16667"/>
            </a:avLst>
          </a:prstGeom>
          <a:noFill/>
          <a:ln w="6350" cap="rnd">
            <a:solidFill>
              <a:srgbClr val="00B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2060"/>
                </a:solidFill>
                <a:latin typeface="Century Gothic"/>
              </a:rPr>
              <a:t>Frame Representation</a:t>
            </a:r>
            <a:endParaRPr lang="en-GB"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Logical Representation</a:t>
            </a:r>
            <a:br/>
            <a:endParaRPr lang="en-US" sz="3600" b="0" strike="noStrike" spc="-1">
              <a:solidFill>
                <a:srgbClr val="000000"/>
              </a:solidFill>
              <a:latin typeface="Century Gothic"/>
            </a:endParaRPr>
          </a:p>
        </p:txBody>
      </p:sp>
      <p:sp>
        <p:nvSpPr>
          <p:cNvPr id="417" name="PlaceHolder 2"/>
          <p:cNvSpPr>
            <a:spLocks noGrp="1"/>
          </p:cNvSpPr>
          <p:nvPr>
            <p:ph/>
          </p:nvPr>
        </p:nvSpPr>
        <p:spPr>
          <a:xfrm>
            <a:off x="2593080" y="1619280"/>
            <a:ext cx="9246240" cy="4790880"/>
          </a:xfrm>
          <a:prstGeom prst="rect">
            <a:avLst/>
          </a:prstGeom>
          <a:noFill/>
          <a:ln w="0">
            <a:noFill/>
          </a:ln>
        </p:spPr>
        <p:txBody>
          <a:bodyPr anchor="t">
            <a:normAutofit fontScale="98000" lnSpcReduction="10000"/>
          </a:bodyPr>
          <a:lstStyle/>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Logical representation is a language with some concrete rules which deals with propositions and has no ambiguity in representation.</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 Logical representation means drawing a conclusion based on various conditions.</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It consists of precisely defined syntax and semantics which supports the sound inference. </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Each sentence can be translated into logics using syntax and semantics.</a:t>
            </a:r>
            <a:endParaRPr lang="en-US" sz="22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1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Logical Representation</a:t>
            </a:r>
            <a:br/>
            <a:endParaRPr lang="en-US" sz="3600" b="0" strike="noStrike" spc="-1">
              <a:solidFill>
                <a:srgbClr val="000000"/>
              </a:solidFill>
              <a:latin typeface="Century Gothic"/>
            </a:endParaRPr>
          </a:p>
        </p:txBody>
      </p:sp>
      <p:sp>
        <p:nvSpPr>
          <p:cNvPr id="419" name="PlaceHolder 2"/>
          <p:cNvSpPr>
            <a:spLocks noGrp="1"/>
          </p:cNvSpPr>
          <p:nvPr>
            <p:ph/>
          </p:nvPr>
        </p:nvSpPr>
        <p:spPr>
          <a:xfrm>
            <a:off x="2593080" y="1619280"/>
            <a:ext cx="9246240" cy="47908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1" strike="noStrike" spc="-1">
                <a:solidFill>
                  <a:srgbClr val="404040"/>
                </a:solidFill>
                <a:latin typeface="Century Gothic"/>
                <a:ea typeface="Century Gothic"/>
              </a:rPr>
              <a:t>Syntaxes</a:t>
            </a:r>
            <a:r>
              <a:rPr lang="en-US" sz="2200" b="0" strike="noStrike" spc="-1">
                <a:solidFill>
                  <a:srgbClr val="404040"/>
                </a:solidFill>
                <a:latin typeface="Century Gothic"/>
                <a:ea typeface="Century Gothic"/>
              </a:rPr>
              <a:t> are the rules which decide how we can construct legal sentences in the logic.</a:t>
            </a: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It determines which symbol we can use in knowledge representation. </a:t>
            </a: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How to write those symbols.</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1" strike="noStrike" spc="-1">
                <a:solidFill>
                  <a:srgbClr val="404040"/>
                </a:solidFill>
                <a:latin typeface="Century Gothic"/>
                <a:ea typeface="Century Gothic"/>
              </a:rPr>
              <a:t>Semantics</a:t>
            </a:r>
            <a:r>
              <a:rPr lang="en-US" sz="2200" b="0" strike="noStrike" spc="-1">
                <a:solidFill>
                  <a:srgbClr val="404040"/>
                </a:solidFill>
                <a:latin typeface="Century Gothic"/>
                <a:ea typeface="Century Gothic"/>
              </a:rPr>
              <a:t> are the rules by which we can interpret the sentence in the logic.</a:t>
            </a: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Semantic also involves assigning a meaning to each sentence.</a:t>
            </a:r>
            <a:endParaRPr lang="en-US" sz="22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3DCA-C9D3-4AB3-A731-38F12424E23E}"/>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E2F0B3E2-472B-4CF1-B3C4-D19348216550}"/>
              </a:ext>
            </a:extLst>
          </p:cNvPr>
          <p:cNvSpPr>
            <a:spLocks noGrp="1"/>
          </p:cNvSpPr>
          <p:nvPr>
            <p:ph type="subTitle"/>
          </p:nvPr>
        </p:nvSpPr>
        <p:spPr/>
        <p:txBody>
          <a:bodyPr/>
          <a:lstStyle/>
          <a:p>
            <a:endParaRPr lang="en-IN"/>
          </a:p>
        </p:txBody>
      </p:sp>
      <p:pic>
        <p:nvPicPr>
          <p:cNvPr id="7" name="Picture 6">
            <a:extLst>
              <a:ext uri="{FF2B5EF4-FFF2-40B4-BE49-F238E27FC236}">
                <a16:creationId xmlns:a16="http://schemas.microsoft.com/office/drawing/2014/main" id="{A05B8AAF-32D5-4139-A584-EF1B118291AB}"/>
              </a:ext>
            </a:extLst>
          </p:cNvPr>
          <p:cNvPicPr>
            <a:picLocks noChangeAspect="1"/>
          </p:cNvPicPr>
          <p:nvPr/>
        </p:nvPicPr>
        <p:blipFill>
          <a:blip r:embed="rId2"/>
          <a:stretch>
            <a:fillRect/>
          </a:stretch>
        </p:blipFill>
        <p:spPr>
          <a:xfrm>
            <a:off x="2437077" y="624240"/>
            <a:ext cx="8704481" cy="5825115"/>
          </a:xfrm>
          <a:prstGeom prst="rect">
            <a:avLst/>
          </a:prstGeom>
        </p:spPr>
      </p:pic>
    </p:spTree>
    <p:extLst>
      <p:ext uri="{BB962C8B-B14F-4D97-AF65-F5344CB8AC3E}">
        <p14:creationId xmlns:p14="http://schemas.microsoft.com/office/powerpoint/2010/main" val="3768647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Logical Representation</a:t>
            </a:r>
            <a:br/>
            <a:endParaRPr lang="en-US" sz="3600" b="0" strike="noStrike" spc="-1">
              <a:solidFill>
                <a:srgbClr val="000000"/>
              </a:solidFill>
              <a:latin typeface="Century Gothic"/>
            </a:endParaRPr>
          </a:p>
        </p:txBody>
      </p:sp>
      <p:sp>
        <p:nvSpPr>
          <p:cNvPr id="421" name="PlaceHolder 2"/>
          <p:cNvSpPr>
            <a:spLocks noGrp="1"/>
          </p:cNvSpPr>
          <p:nvPr>
            <p:ph/>
          </p:nvPr>
        </p:nvSpPr>
        <p:spPr>
          <a:xfrm>
            <a:off x="2593080" y="1619280"/>
            <a:ext cx="9246240" cy="47908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800" b="0" strike="noStrike" spc="-1">
                <a:solidFill>
                  <a:srgbClr val="404040"/>
                </a:solidFill>
                <a:latin typeface="Century Gothic"/>
                <a:ea typeface="Century Gothic"/>
              </a:rPr>
              <a:t>Logical representation can be categorized into mainly two logics: </a:t>
            </a:r>
            <a:endParaRPr lang="en-US" sz="2800" b="0" strike="noStrike" spc="-1">
              <a:solidFill>
                <a:srgbClr val="404040"/>
              </a:solidFill>
              <a:latin typeface="Century Gothic"/>
            </a:endParaRPr>
          </a:p>
          <a:p>
            <a:pPr>
              <a:lnSpc>
                <a:spcPct val="100000"/>
              </a:lnSpc>
              <a:spcBef>
                <a:spcPts val="1001"/>
              </a:spcBef>
            </a:pPr>
            <a:endParaRPr lang="en-US" sz="2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800" b="0" strike="noStrike" spc="-1">
                <a:solidFill>
                  <a:srgbClr val="404040"/>
                </a:solidFill>
                <a:latin typeface="Century Gothic"/>
                <a:ea typeface="Century Gothic"/>
              </a:rPr>
              <a:t>Propositional Logics</a:t>
            </a:r>
            <a:endParaRPr lang="en-US" sz="2800" b="0" strike="noStrike" spc="-1">
              <a:solidFill>
                <a:srgbClr val="404040"/>
              </a:solidFill>
              <a:latin typeface="Century Gothic"/>
            </a:endParaRPr>
          </a:p>
          <a:p>
            <a:pPr>
              <a:lnSpc>
                <a:spcPct val="100000"/>
              </a:lnSpc>
              <a:spcBef>
                <a:spcPts val="1001"/>
              </a:spcBef>
            </a:pPr>
            <a:endParaRPr lang="en-US" sz="2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800" b="0" strike="noStrike" spc="-1">
                <a:solidFill>
                  <a:srgbClr val="404040"/>
                </a:solidFill>
                <a:latin typeface="Century Gothic"/>
                <a:ea typeface="Century Gothic"/>
              </a:rPr>
              <a:t> Predicate logics</a:t>
            </a:r>
            <a:endParaRPr lang="en-US" sz="2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Propositional logic</a:t>
            </a:r>
            <a:endParaRPr lang="en-US" sz="3600" b="0" strike="noStrike" spc="-1">
              <a:solidFill>
                <a:srgbClr val="000000"/>
              </a:solidFill>
              <a:latin typeface="Century Gothic"/>
            </a:endParaRPr>
          </a:p>
        </p:txBody>
      </p:sp>
      <p:sp>
        <p:nvSpPr>
          <p:cNvPr id="423" name="PlaceHolder 2"/>
          <p:cNvSpPr>
            <a:spLocks noGrp="1"/>
          </p:cNvSpPr>
          <p:nvPr>
            <p:ph/>
          </p:nvPr>
        </p:nvSpPr>
        <p:spPr>
          <a:xfrm>
            <a:off x="2593080" y="1619280"/>
            <a:ext cx="9246240" cy="47908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Propositional logic (PL) is the simplest form of logic where all the statements are made by propositions.</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A proposition is a declarative statement which is either true or false. </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It is a technique of knowledge representation in logical and mathematical form.</a:t>
            </a:r>
            <a:endParaRPr lang="en-US" sz="2200" b="0" strike="noStrike" spc="-1" dirty="0">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Propositional logic: Some basics</a:t>
            </a:r>
            <a:endParaRPr lang="en-US" sz="3600" b="0" strike="noStrike" spc="-1">
              <a:solidFill>
                <a:srgbClr val="000000"/>
              </a:solidFill>
              <a:latin typeface="Century Gothic"/>
            </a:endParaRPr>
          </a:p>
        </p:txBody>
      </p:sp>
      <p:sp>
        <p:nvSpPr>
          <p:cNvPr id="425" name="PlaceHolder 2"/>
          <p:cNvSpPr>
            <a:spLocks noGrp="1"/>
          </p:cNvSpPr>
          <p:nvPr>
            <p:ph/>
          </p:nvPr>
        </p:nvSpPr>
        <p:spPr>
          <a:xfrm>
            <a:off x="2593080" y="1619280"/>
            <a:ext cx="9246240" cy="4790880"/>
          </a:xfrm>
          <a:prstGeom prst="rect">
            <a:avLst/>
          </a:prstGeom>
          <a:noFill/>
          <a:ln w="0">
            <a:noFill/>
          </a:ln>
        </p:spPr>
        <p:txBody>
          <a:bodyPr anchor="t">
            <a:normAutofit fontScale="97000"/>
          </a:bodyPr>
          <a:lstStyle/>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Propositional logic is also called Boolean logic as it works on 0 and 1. </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In propositional logic, we use symbolic variables to represent the logic, and we can use any symbol for a representing a proposition, such A, B, C, P, Q, R, etc.</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Propositional logic: Some basics</a:t>
            </a:r>
            <a:endParaRPr lang="en-US" sz="3600" b="0" strike="noStrike" spc="-1">
              <a:solidFill>
                <a:srgbClr val="000000"/>
              </a:solidFill>
              <a:latin typeface="Century Gothic"/>
            </a:endParaRPr>
          </a:p>
        </p:txBody>
      </p:sp>
      <p:sp>
        <p:nvSpPr>
          <p:cNvPr id="425" name="PlaceHolder 2"/>
          <p:cNvSpPr>
            <a:spLocks noGrp="1"/>
          </p:cNvSpPr>
          <p:nvPr>
            <p:ph/>
          </p:nvPr>
        </p:nvSpPr>
        <p:spPr>
          <a:xfrm>
            <a:off x="2593080" y="1619280"/>
            <a:ext cx="9246240" cy="4790880"/>
          </a:xfrm>
          <a:prstGeom prst="rect">
            <a:avLst/>
          </a:prstGeom>
          <a:noFill/>
          <a:ln w="0">
            <a:noFill/>
          </a:ln>
        </p:spPr>
        <p:txBody>
          <a:bodyPr anchor="t">
            <a:normAutofit fontScale="97000"/>
          </a:bodyPr>
          <a:lstStyle/>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Propositions can be either true or false, but it cannot be both.</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A proposition formula which is always true is called </a:t>
            </a:r>
            <a:r>
              <a:rPr lang="en-US" sz="2200" b="1" strike="noStrike" spc="-1" dirty="0">
                <a:solidFill>
                  <a:srgbClr val="404040"/>
                </a:solidFill>
                <a:latin typeface="Century Gothic"/>
                <a:ea typeface="Century Gothic"/>
              </a:rPr>
              <a:t>tautology</a:t>
            </a:r>
            <a:r>
              <a:rPr lang="en-US" sz="2200" b="0" strike="noStrike" spc="-1" dirty="0">
                <a:solidFill>
                  <a:srgbClr val="404040"/>
                </a:solidFill>
                <a:latin typeface="Century Gothic"/>
                <a:ea typeface="Century Gothic"/>
              </a:rPr>
              <a:t>, and it is also called a valid sentence.</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 A proposition formula which is always false is called </a:t>
            </a:r>
            <a:r>
              <a:rPr lang="en-US" sz="2200" b="1" strike="noStrike" spc="-1" dirty="0">
                <a:solidFill>
                  <a:srgbClr val="404040"/>
                </a:solidFill>
                <a:latin typeface="Century Gothic"/>
                <a:ea typeface="Century Gothic"/>
              </a:rPr>
              <a:t>Contradiction</a:t>
            </a:r>
            <a:r>
              <a:rPr lang="en-US" sz="2200" b="0" strike="noStrike" spc="-1" dirty="0">
                <a:solidFill>
                  <a:srgbClr val="404040"/>
                </a:solidFill>
                <a:latin typeface="Century Gothic"/>
                <a:ea typeface="Century Gothic"/>
              </a:rPr>
              <a:t>.</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Statements which are questions, commands, or opinions are not propositions such as "Where is </a:t>
            </a:r>
            <a:r>
              <a:rPr lang="en-US" sz="2200" b="0" strike="noStrike" spc="-1" dirty="0" err="1">
                <a:solidFill>
                  <a:srgbClr val="404040"/>
                </a:solidFill>
                <a:latin typeface="Century Gothic"/>
                <a:ea typeface="Century Gothic"/>
              </a:rPr>
              <a:t>Ashu</a:t>
            </a:r>
            <a:r>
              <a:rPr lang="en-US" sz="2200" b="0" strike="noStrike" spc="-1" dirty="0">
                <a:solidFill>
                  <a:srgbClr val="404040"/>
                </a:solidFill>
                <a:latin typeface="Century Gothic"/>
                <a:ea typeface="Century Gothic"/>
              </a:rPr>
              <a:t>", "How are you", "What is your name", are not propositions.</a:t>
            </a:r>
            <a:endParaRPr lang="en-US" sz="2200" b="0" strike="noStrike" spc="-1" dirty="0">
              <a:solidFill>
                <a:srgbClr val="404040"/>
              </a:solidFill>
              <a:latin typeface="Century Gothic"/>
            </a:endParaRPr>
          </a:p>
        </p:txBody>
      </p:sp>
    </p:spTree>
    <p:extLst>
      <p:ext uri="{BB962C8B-B14F-4D97-AF65-F5344CB8AC3E}">
        <p14:creationId xmlns:p14="http://schemas.microsoft.com/office/powerpoint/2010/main" val="409070764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Propositional Logic : Syntax </a:t>
            </a:r>
            <a:endParaRPr lang="en-US" sz="3600" b="0" strike="noStrike" spc="-1">
              <a:solidFill>
                <a:srgbClr val="000000"/>
              </a:solidFill>
              <a:latin typeface="Century Gothic"/>
            </a:endParaRPr>
          </a:p>
        </p:txBody>
      </p:sp>
      <p:sp>
        <p:nvSpPr>
          <p:cNvPr id="427" name="PlaceHolder 2"/>
          <p:cNvSpPr>
            <a:spLocks noGrp="1"/>
          </p:cNvSpPr>
          <p:nvPr>
            <p:ph/>
          </p:nvPr>
        </p:nvSpPr>
        <p:spPr>
          <a:xfrm>
            <a:off x="2593080" y="1657440"/>
            <a:ext cx="9151200" cy="48002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rPr>
              <a:t>The syntax of propositional logic defines the allowable sentences for the knowledge representation. </a:t>
            </a:r>
          </a:p>
          <a:p>
            <a:pPr>
              <a:lnSpc>
                <a:spcPct val="100000"/>
              </a:lnSpc>
              <a:spcBef>
                <a:spcPts val="1001"/>
              </a:spcBef>
            </a:pP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rPr>
              <a:t>There are two types of Propositions: </a:t>
            </a: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rPr>
              <a:t>Atomic Propositions </a:t>
            </a: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rPr>
              <a:t>Compound propositions</a:t>
            </a:r>
          </a:p>
          <a:p>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1" strike="noStrike" spc="-1">
                <a:solidFill>
                  <a:srgbClr val="404040"/>
                </a:solidFill>
                <a:latin typeface="Century Gothic"/>
              </a:rPr>
              <a:t>Atomic Proposition: </a:t>
            </a:r>
            <a:r>
              <a:rPr lang="en-US" sz="2200" b="0" strike="noStrike" spc="-1">
                <a:solidFill>
                  <a:srgbClr val="404040"/>
                </a:solidFill>
                <a:latin typeface="Century Gothic"/>
              </a:rPr>
              <a:t>Atomic propositions are the simple propositions. </a:t>
            </a: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rPr>
              <a:t>It consists of a single proposition symbol. </a:t>
            </a: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rPr>
              <a:t>These are the sentences which must be either true or false.</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7">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427">
                                            <p:txEl>
                                              <p:pRg st="3" end="3"/>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2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Propositional Logic : Syntax </a:t>
            </a:r>
            <a:endParaRPr lang="en-US" sz="3600" b="0" strike="noStrike" spc="-1">
              <a:solidFill>
                <a:srgbClr val="000000"/>
              </a:solidFill>
              <a:latin typeface="Century Gothic"/>
            </a:endParaRPr>
          </a:p>
        </p:txBody>
      </p:sp>
      <p:sp>
        <p:nvSpPr>
          <p:cNvPr id="429" name="PlaceHolder 2"/>
          <p:cNvSpPr>
            <a:spLocks noGrp="1"/>
          </p:cNvSpPr>
          <p:nvPr>
            <p:ph/>
          </p:nvPr>
        </p:nvSpPr>
        <p:spPr>
          <a:xfrm>
            <a:off x="2593080" y="1657440"/>
            <a:ext cx="9151200" cy="48002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1" strike="noStrike" spc="-1">
                <a:solidFill>
                  <a:srgbClr val="404040"/>
                </a:solidFill>
                <a:latin typeface="Century Gothic"/>
              </a:rPr>
              <a:t>Compound proposition: </a:t>
            </a:r>
            <a:r>
              <a:rPr lang="en-US" sz="2200" b="0" strike="noStrike" spc="-1">
                <a:solidFill>
                  <a:srgbClr val="404040"/>
                </a:solidFill>
                <a:latin typeface="Century Gothic"/>
              </a:rPr>
              <a:t>Compound propositions are constructed by combining simpler or atomic propositions, using parenthesis and logical connectives.</a:t>
            </a: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rPr>
              <a:t>Logical connectives are used to connect two simpler propositions or representing a sentence logically. </a:t>
            </a: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rPr>
              <a:t>We can create compound propositions with the help of logical connectives.</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Knowledge-based agents</a:t>
            </a:r>
            <a:endParaRPr lang="en-US" sz="3600" b="0" strike="noStrike" spc="-1">
              <a:solidFill>
                <a:srgbClr val="000000"/>
              </a:solidFill>
              <a:latin typeface="Century Gothic"/>
            </a:endParaRPr>
          </a:p>
        </p:txBody>
      </p:sp>
      <p:sp>
        <p:nvSpPr>
          <p:cNvPr id="386" name="PlaceHolder 2"/>
          <p:cNvSpPr>
            <a:spLocks noGrp="1"/>
          </p:cNvSpPr>
          <p:nvPr>
            <p:ph/>
          </p:nvPr>
        </p:nvSpPr>
        <p:spPr>
          <a:xfrm>
            <a:off x="2589120" y="1685880"/>
            <a:ext cx="9164160" cy="467640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An intelligent agent needs knowledge about the real world for taking decisions and reasoning to act efficiently.</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Maintaining an internal state of knowledge</a:t>
            </a: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reason over that knowledge, </a:t>
            </a: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update their knowledge after observations and take actions. </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These agents can represent the world with some formal representation and act intelligently</a:t>
            </a:r>
            <a:r>
              <a:rPr lang="en-US" sz="2400" b="0" strike="noStrike" spc="-1">
                <a:solidFill>
                  <a:srgbClr val="000000"/>
                </a:solidFill>
                <a:latin typeface="inter-regular"/>
                <a:ea typeface="Century Gothic"/>
              </a:rPr>
              <a:t>.</a:t>
            </a:r>
            <a:endParaRPr lang="en-US" sz="24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200" b="0" strike="noStrike" spc="-1">
                <a:solidFill>
                  <a:srgbClr val="262626"/>
                </a:solidFill>
                <a:latin typeface="Century Gothic"/>
              </a:rPr>
              <a:t>Propositional Logic : Logical connectives </a:t>
            </a:r>
            <a:endParaRPr lang="en-US" sz="3200" b="0" strike="noStrike" spc="-1">
              <a:solidFill>
                <a:srgbClr val="000000"/>
              </a:solidFill>
              <a:latin typeface="Century Gothic"/>
            </a:endParaRPr>
          </a:p>
        </p:txBody>
      </p:sp>
      <p:sp>
        <p:nvSpPr>
          <p:cNvPr id="431" name="PlaceHolder 2"/>
          <p:cNvSpPr>
            <a:spLocks noGrp="1"/>
          </p:cNvSpPr>
          <p:nvPr>
            <p:ph/>
          </p:nvPr>
        </p:nvSpPr>
        <p:spPr>
          <a:xfrm>
            <a:off x="2593080" y="1657440"/>
            <a:ext cx="9151200" cy="48002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rPr>
              <a:t>There are five connectives in common use:</a:t>
            </a:r>
          </a:p>
          <a:p>
            <a:pPr>
              <a:lnSpc>
                <a:spcPct val="100000"/>
              </a:lnSpc>
              <a:spcBef>
                <a:spcPts val="1001"/>
              </a:spcBef>
            </a:pP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rPr>
              <a:t>Negation </a:t>
            </a:r>
            <a:r>
              <a:rPr lang="zh-CN" sz="1800" b="0" strike="noStrike" spc="-1">
                <a:solidFill>
                  <a:srgbClr val="404040"/>
                </a:solidFill>
                <a:latin typeface="CMSY10"/>
              </a:rPr>
              <a:t>￢</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IN" sz="2000" b="0" strike="noStrike" spc="-1">
                <a:solidFill>
                  <a:srgbClr val="404040"/>
                </a:solidFill>
                <a:latin typeface="Century Gothic"/>
              </a:rPr>
              <a:t>Disjunction </a:t>
            </a:r>
            <a:r>
              <a:rPr lang="en-IN" sz="1800" b="0" strike="noStrike" spc="-1">
                <a:solidFill>
                  <a:srgbClr val="404040"/>
                </a:solidFill>
                <a:latin typeface="CMSY10"/>
              </a:rPr>
              <a:t>∨</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IN" sz="2000" b="0" strike="noStrike" spc="-1">
                <a:solidFill>
                  <a:srgbClr val="404040"/>
                </a:solidFill>
                <a:latin typeface="Century Gothic"/>
              </a:rPr>
              <a:t>Conjunction </a:t>
            </a:r>
            <a:r>
              <a:rPr lang="en-IN" sz="1800" b="0" strike="noStrike" spc="-1">
                <a:solidFill>
                  <a:srgbClr val="404040"/>
                </a:solidFill>
                <a:latin typeface="CMSY10"/>
              </a:rPr>
              <a:t>∧</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IN" sz="2000" b="0" strike="noStrike" spc="-1">
                <a:solidFill>
                  <a:srgbClr val="404040"/>
                </a:solidFill>
                <a:latin typeface="Century Gothic"/>
              </a:rPr>
              <a:t>Implication (if-then) </a:t>
            </a:r>
            <a:r>
              <a:rPr lang="en-IN" sz="1800" b="0" strike="noStrike" spc="-1">
                <a:solidFill>
                  <a:srgbClr val="404040"/>
                </a:solidFill>
                <a:latin typeface="CMSY10"/>
              </a:rPr>
              <a:t>⇒</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IN" sz="2000" b="0" strike="noStrike" spc="-1">
                <a:solidFill>
                  <a:srgbClr val="404040"/>
                </a:solidFill>
                <a:latin typeface="Century Gothic"/>
              </a:rPr>
              <a:t>Biconditional (if and only if) </a:t>
            </a:r>
            <a:r>
              <a:rPr lang="en-IN" sz="1800" b="0" strike="noStrike" spc="-1">
                <a:solidFill>
                  <a:srgbClr val="404040"/>
                </a:solidFill>
                <a:latin typeface="CMSY10"/>
              </a:rPr>
              <a:t>⇔</a:t>
            </a:r>
            <a:endParaRPr lang="en-US" sz="18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3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200" b="0" strike="noStrike" spc="-1">
                <a:solidFill>
                  <a:srgbClr val="262626"/>
                </a:solidFill>
                <a:latin typeface="Century Gothic"/>
              </a:rPr>
              <a:t>Propositional Logic : Logical connectives </a:t>
            </a:r>
            <a:endParaRPr lang="en-US" sz="3200" b="0" strike="noStrike" spc="-1">
              <a:solidFill>
                <a:srgbClr val="000000"/>
              </a:solidFill>
              <a:latin typeface="Century Gothic"/>
            </a:endParaRPr>
          </a:p>
        </p:txBody>
      </p:sp>
      <p:pic>
        <p:nvPicPr>
          <p:cNvPr id="433" name="Picture 4" descr="Table&#10;&#10;Description automatically generated"/>
          <p:cNvPicPr/>
          <p:nvPr/>
        </p:nvPicPr>
        <p:blipFill>
          <a:blip r:embed="rId2"/>
          <a:stretch/>
        </p:blipFill>
        <p:spPr>
          <a:xfrm>
            <a:off x="1562040" y="1800000"/>
            <a:ext cx="10420200" cy="2276280"/>
          </a:xfrm>
          <a:prstGeom prst="rect">
            <a:avLst/>
          </a:prstGeom>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Propositional Logic : Truth Table </a:t>
            </a:r>
            <a:endParaRPr lang="en-US" sz="3600" b="0" strike="noStrike" spc="-1">
              <a:solidFill>
                <a:srgbClr val="000000"/>
              </a:solidFill>
              <a:latin typeface="Century Gothic"/>
            </a:endParaRPr>
          </a:p>
        </p:txBody>
      </p:sp>
      <p:pic>
        <p:nvPicPr>
          <p:cNvPr id="435" name="Picture 4" descr="Table&#10;&#10;Description automatically generated"/>
          <p:cNvPicPr/>
          <p:nvPr/>
        </p:nvPicPr>
        <p:blipFill>
          <a:blip r:embed="rId2"/>
          <a:stretch/>
        </p:blipFill>
        <p:spPr>
          <a:xfrm>
            <a:off x="2341800" y="1398960"/>
            <a:ext cx="7256880" cy="5186520"/>
          </a:xfrm>
          <a:prstGeom prst="rect">
            <a:avLst/>
          </a:prstGeom>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Propositional Logic : Truth Table </a:t>
            </a:r>
            <a:endParaRPr lang="en-US" sz="3600" b="0" strike="noStrike" spc="-1">
              <a:solidFill>
                <a:srgbClr val="000000"/>
              </a:solidFill>
              <a:latin typeface="Century Gothic"/>
            </a:endParaRPr>
          </a:p>
        </p:txBody>
      </p:sp>
      <p:pic>
        <p:nvPicPr>
          <p:cNvPr id="437" name="Picture 3" descr="Table&#10;&#10;Description autoamatically generated"/>
          <p:cNvPicPr/>
          <p:nvPr/>
        </p:nvPicPr>
        <p:blipFill>
          <a:blip r:embed="rId2"/>
          <a:stretch/>
        </p:blipFill>
        <p:spPr>
          <a:xfrm>
            <a:off x="2305080" y="1714680"/>
            <a:ext cx="8478360" cy="416664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Precedence of connectives</a:t>
            </a:r>
            <a:endParaRPr lang="en-US" sz="3600" b="0" strike="noStrike" spc="-1">
              <a:solidFill>
                <a:srgbClr val="000000"/>
              </a:solidFill>
              <a:latin typeface="Century Gothic"/>
            </a:endParaRPr>
          </a:p>
        </p:txBody>
      </p:sp>
      <p:graphicFrame>
        <p:nvGraphicFramePr>
          <p:cNvPr id="439" name="Content Placeholder 3"/>
          <p:cNvGraphicFramePr/>
          <p:nvPr/>
        </p:nvGraphicFramePr>
        <p:xfrm>
          <a:off x="3493440" y="1819080"/>
          <a:ext cx="5606640" cy="3786480"/>
        </p:xfrm>
        <a:graphic>
          <a:graphicData uri="http://schemas.openxmlformats.org/drawingml/2006/table">
            <a:tbl>
              <a:tblPr/>
              <a:tblGrid>
                <a:gridCol w="2803320">
                  <a:extLst>
                    <a:ext uri="{9D8B030D-6E8A-4147-A177-3AD203B41FA5}">
                      <a16:colId xmlns:a16="http://schemas.microsoft.com/office/drawing/2014/main" val="20000"/>
                    </a:ext>
                  </a:extLst>
                </a:gridCol>
                <a:gridCol w="2803320">
                  <a:extLst>
                    <a:ext uri="{9D8B030D-6E8A-4147-A177-3AD203B41FA5}">
                      <a16:colId xmlns:a16="http://schemas.microsoft.com/office/drawing/2014/main" val="20001"/>
                    </a:ext>
                  </a:extLst>
                </a:gridCol>
              </a:tblGrid>
              <a:tr h="602280">
                <a:tc>
                  <a:txBody>
                    <a:bodyPr/>
                    <a:lstStyle/>
                    <a:p>
                      <a:pPr>
                        <a:lnSpc>
                          <a:spcPct val="100000"/>
                        </a:lnSpc>
                      </a:pPr>
                      <a:r>
                        <a:rPr lang="en-IN" sz="1800" b="0" strike="noStrike" spc="-1">
                          <a:solidFill>
                            <a:srgbClr val="000000"/>
                          </a:solidFill>
                          <a:latin typeface="times new roman"/>
                        </a:rPr>
                        <a:t>Precedence</a:t>
                      </a:r>
                      <a:endParaRPr lang="en-GB" sz="1800" b="0" strike="noStrike" spc="-1">
                        <a:latin typeface="Arial"/>
                      </a:endParaRPr>
                    </a:p>
                  </a:txBody>
                  <a:tcPr marL="75960" marR="75960">
                    <a:lnL w="6480">
                      <a:solidFill>
                        <a:srgbClr val="A09259"/>
                      </a:solidFill>
                    </a:lnL>
                    <a:lnR w="6480">
                      <a:solidFill>
                        <a:srgbClr val="A09259"/>
                      </a:solidFill>
                    </a:lnR>
                    <a:lnT w="6480">
                      <a:solidFill>
                        <a:srgbClr val="A09259"/>
                      </a:solidFill>
                    </a:lnT>
                    <a:lnB w="6480">
                      <a:solidFill>
                        <a:srgbClr val="C7CCBE"/>
                      </a:solidFill>
                    </a:lnB>
                    <a:solidFill>
                      <a:srgbClr val="C7CCBE"/>
                    </a:solidFill>
                  </a:tcPr>
                </a:tc>
                <a:tc>
                  <a:txBody>
                    <a:bodyPr/>
                    <a:lstStyle/>
                    <a:p>
                      <a:pPr>
                        <a:lnSpc>
                          <a:spcPct val="100000"/>
                        </a:lnSpc>
                      </a:pPr>
                      <a:r>
                        <a:rPr lang="en-IN" sz="1800" b="0" strike="noStrike" spc="-1">
                          <a:solidFill>
                            <a:srgbClr val="000000"/>
                          </a:solidFill>
                          <a:latin typeface="times new roman"/>
                        </a:rPr>
                        <a:t>Operators</a:t>
                      </a:r>
                      <a:endParaRPr lang="en-GB" sz="1800" b="0" strike="noStrike" spc="-1">
                        <a:latin typeface="Arial"/>
                      </a:endParaRPr>
                    </a:p>
                  </a:txBody>
                  <a:tcPr marL="75960" marR="75960">
                    <a:lnL w="6480">
                      <a:solidFill>
                        <a:srgbClr val="A09259"/>
                      </a:solidFill>
                    </a:lnL>
                    <a:lnR w="6480">
                      <a:solidFill>
                        <a:srgbClr val="A09259"/>
                      </a:solidFill>
                    </a:lnR>
                    <a:lnT w="6480">
                      <a:solidFill>
                        <a:srgbClr val="A09259"/>
                      </a:solidFill>
                    </a:lnT>
                    <a:lnB w="6480">
                      <a:solidFill>
                        <a:srgbClr val="C7CCBE"/>
                      </a:solidFill>
                    </a:lnB>
                    <a:solidFill>
                      <a:srgbClr val="C7CCBE"/>
                    </a:solidFill>
                  </a:tcPr>
                </a:tc>
                <a:extLst>
                  <a:ext uri="{0D108BD9-81ED-4DB2-BD59-A6C34878D82A}">
                    <a16:rowId xmlns:a16="http://schemas.microsoft.com/office/drawing/2014/main" val="10000"/>
                  </a:ext>
                </a:extLst>
              </a:tr>
              <a:tr h="530640">
                <a:tc>
                  <a:txBody>
                    <a:bodyPr/>
                    <a:lstStyle/>
                    <a:p>
                      <a:pPr algn="just">
                        <a:lnSpc>
                          <a:spcPct val="100000"/>
                        </a:lnSpc>
                      </a:pPr>
                      <a:r>
                        <a:rPr lang="en-IN" sz="1800" b="0" strike="noStrike" spc="-1">
                          <a:solidFill>
                            <a:srgbClr val="333333"/>
                          </a:solidFill>
                          <a:latin typeface="inter-regular"/>
                        </a:rPr>
                        <a:t>First Precedence</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c>
                  <a:txBody>
                    <a:bodyPr/>
                    <a:lstStyle/>
                    <a:p>
                      <a:pPr algn="just">
                        <a:lnSpc>
                          <a:spcPct val="100000"/>
                        </a:lnSpc>
                      </a:pPr>
                      <a:r>
                        <a:rPr lang="en-IN" sz="1800" b="0" strike="noStrike" spc="-1">
                          <a:solidFill>
                            <a:srgbClr val="333333"/>
                          </a:solidFill>
                          <a:latin typeface="inter-regular"/>
                        </a:rPr>
                        <a:t>Parenthesis</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extLst>
                  <a:ext uri="{0D108BD9-81ED-4DB2-BD59-A6C34878D82A}">
                    <a16:rowId xmlns:a16="http://schemas.microsoft.com/office/drawing/2014/main" val="10001"/>
                  </a:ext>
                </a:extLst>
              </a:tr>
              <a:tr h="530640">
                <a:tc>
                  <a:txBody>
                    <a:bodyPr/>
                    <a:lstStyle/>
                    <a:p>
                      <a:pPr algn="just">
                        <a:lnSpc>
                          <a:spcPct val="100000"/>
                        </a:lnSpc>
                      </a:pPr>
                      <a:r>
                        <a:rPr lang="en-IN" sz="1800" b="0" strike="noStrike" spc="-1">
                          <a:solidFill>
                            <a:srgbClr val="333333"/>
                          </a:solidFill>
                          <a:latin typeface="inter-regular"/>
                        </a:rPr>
                        <a:t>Second Precedence</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EFF1EB"/>
                    </a:solidFill>
                  </a:tcPr>
                </a:tc>
                <a:tc>
                  <a:txBody>
                    <a:bodyPr/>
                    <a:lstStyle/>
                    <a:p>
                      <a:pPr algn="just">
                        <a:lnSpc>
                          <a:spcPct val="100000"/>
                        </a:lnSpc>
                      </a:pPr>
                      <a:r>
                        <a:rPr lang="en-IN" sz="1800" b="0" strike="noStrike" spc="-1">
                          <a:solidFill>
                            <a:srgbClr val="333333"/>
                          </a:solidFill>
                          <a:latin typeface="inter-regular"/>
                        </a:rPr>
                        <a:t>Negation</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EFF1EB"/>
                    </a:solidFill>
                  </a:tcPr>
                </a:tc>
                <a:extLst>
                  <a:ext uri="{0D108BD9-81ED-4DB2-BD59-A6C34878D82A}">
                    <a16:rowId xmlns:a16="http://schemas.microsoft.com/office/drawing/2014/main" val="10002"/>
                  </a:ext>
                </a:extLst>
              </a:tr>
              <a:tr h="530640">
                <a:tc>
                  <a:txBody>
                    <a:bodyPr/>
                    <a:lstStyle/>
                    <a:p>
                      <a:pPr algn="just">
                        <a:lnSpc>
                          <a:spcPct val="100000"/>
                        </a:lnSpc>
                      </a:pPr>
                      <a:r>
                        <a:rPr lang="en-IN" sz="1800" b="0" strike="noStrike" spc="-1">
                          <a:solidFill>
                            <a:srgbClr val="333333"/>
                          </a:solidFill>
                          <a:latin typeface="inter-regular"/>
                        </a:rPr>
                        <a:t>Third Precedence</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c>
                  <a:txBody>
                    <a:bodyPr/>
                    <a:lstStyle/>
                    <a:p>
                      <a:pPr algn="just">
                        <a:lnSpc>
                          <a:spcPct val="100000"/>
                        </a:lnSpc>
                      </a:pPr>
                      <a:r>
                        <a:rPr lang="en-IN" sz="1800" b="0" strike="noStrike" spc="-1">
                          <a:solidFill>
                            <a:srgbClr val="333333"/>
                          </a:solidFill>
                          <a:latin typeface="inter-regular"/>
                        </a:rPr>
                        <a:t>Conjunction(AND)</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extLst>
                  <a:ext uri="{0D108BD9-81ED-4DB2-BD59-A6C34878D82A}">
                    <a16:rowId xmlns:a16="http://schemas.microsoft.com/office/drawing/2014/main" val="10003"/>
                  </a:ext>
                </a:extLst>
              </a:tr>
              <a:tr h="530640">
                <a:tc>
                  <a:txBody>
                    <a:bodyPr/>
                    <a:lstStyle/>
                    <a:p>
                      <a:pPr algn="just">
                        <a:lnSpc>
                          <a:spcPct val="100000"/>
                        </a:lnSpc>
                      </a:pPr>
                      <a:r>
                        <a:rPr lang="en-IN" sz="1800" b="0" strike="noStrike" spc="-1">
                          <a:solidFill>
                            <a:srgbClr val="333333"/>
                          </a:solidFill>
                          <a:latin typeface="inter-regular"/>
                        </a:rPr>
                        <a:t>Fourth Precedence</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EFF1EB"/>
                    </a:solidFill>
                  </a:tcPr>
                </a:tc>
                <a:tc>
                  <a:txBody>
                    <a:bodyPr/>
                    <a:lstStyle/>
                    <a:p>
                      <a:pPr algn="just">
                        <a:lnSpc>
                          <a:spcPct val="100000"/>
                        </a:lnSpc>
                      </a:pPr>
                      <a:r>
                        <a:rPr lang="en-IN" sz="1800" b="0" strike="noStrike" spc="-1">
                          <a:solidFill>
                            <a:srgbClr val="333333"/>
                          </a:solidFill>
                          <a:latin typeface="inter-regular"/>
                        </a:rPr>
                        <a:t>Disjunction(OR)</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EFF1EB"/>
                    </a:solidFill>
                  </a:tcPr>
                </a:tc>
                <a:extLst>
                  <a:ext uri="{0D108BD9-81ED-4DB2-BD59-A6C34878D82A}">
                    <a16:rowId xmlns:a16="http://schemas.microsoft.com/office/drawing/2014/main" val="10004"/>
                  </a:ext>
                </a:extLst>
              </a:tr>
              <a:tr h="530640">
                <a:tc>
                  <a:txBody>
                    <a:bodyPr/>
                    <a:lstStyle/>
                    <a:p>
                      <a:pPr algn="just">
                        <a:lnSpc>
                          <a:spcPct val="100000"/>
                        </a:lnSpc>
                      </a:pPr>
                      <a:r>
                        <a:rPr lang="en-IN" sz="1800" b="0" strike="noStrike" spc="-1">
                          <a:solidFill>
                            <a:srgbClr val="333333"/>
                          </a:solidFill>
                          <a:latin typeface="inter-regular"/>
                        </a:rPr>
                        <a:t>Fifth Precedence</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tc>
                  <a:txBody>
                    <a:bodyPr/>
                    <a:lstStyle/>
                    <a:p>
                      <a:pPr algn="just">
                        <a:lnSpc>
                          <a:spcPct val="100000"/>
                        </a:lnSpc>
                      </a:pPr>
                      <a:r>
                        <a:rPr lang="en-IN" sz="1800" b="0" strike="noStrike" spc="-1">
                          <a:solidFill>
                            <a:srgbClr val="333333"/>
                          </a:solidFill>
                          <a:latin typeface="inter-regular"/>
                        </a:rPr>
                        <a:t>Implication</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FFFFFF"/>
                    </a:solidFill>
                  </a:tcPr>
                </a:tc>
                <a:extLst>
                  <a:ext uri="{0D108BD9-81ED-4DB2-BD59-A6C34878D82A}">
                    <a16:rowId xmlns:a16="http://schemas.microsoft.com/office/drawing/2014/main" val="10005"/>
                  </a:ext>
                </a:extLst>
              </a:tr>
              <a:tr h="531000">
                <a:tc>
                  <a:txBody>
                    <a:bodyPr/>
                    <a:lstStyle/>
                    <a:p>
                      <a:pPr algn="just">
                        <a:lnSpc>
                          <a:spcPct val="100000"/>
                        </a:lnSpc>
                      </a:pPr>
                      <a:r>
                        <a:rPr lang="en-IN" sz="1800" b="0" strike="noStrike" spc="-1">
                          <a:solidFill>
                            <a:srgbClr val="333333"/>
                          </a:solidFill>
                          <a:latin typeface="inter-regular"/>
                        </a:rPr>
                        <a:t>Six Precedence</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EFF1EB"/>
                    </a:solidFill>
                  </a:tcPr>
                </a:tc>
                <a:tc>
                  <a:txBody>
                    <a:bodyPr/>
                    <a:lstStyle/>
                    <a:p>
                      <a:pPr algn="just">
                        <a:lnSpc>
                          <a:spcPct val="100000"/>
                        </a:lnSpc>
                      </a:pPr>
                      <a:r>
                        <a:rPr lang="en-IN" sz="1800" b="0" strike="noStrike" spc="-1">
                          <a:solidFill>
                            <a:srgbClr val="333333"/>
                          </a:solidFill>
                          <a:latin typeface="inter-regular"/>
                        </a:rPr>
                        <a:t>Biconditional</a:t>
                      </a:r>
                      <a:endParaRPr lang="en-GB" sz="1800" b="0" strike="noStrike" spc="-1">
                        <a:latin typeface="Arial"/>
                      </a:endParaRPr>
                    </a:p>
                  </a:txBody>
                  <a:tcPr marL="50760" marR="50760">
                    <a:lnL w="6480">
                      <a:solidFill>
                        <a:srgbClr val="C7CCBE"/>
                      </a:solidFill>
                    </a:lnL>
                    <a:lnR w="6480">
                      <a:solidFill>
                        <a:srgbClr val="C7CCBE"/>
                      </a:solidFill>
                    </a:lnR>
                    <a:lnT w="6480">
                      <a:solidFill>
                        <a:srgbClr val="C7CCBE"/>
                      </a:solidFill>
                    </a:lnT>
                    <a:lnB w="6480">
                      <a:solidFill>
                        <a:srgbClr val="C7CCBE"/>
                      </a:solidFill>
                    </a:lnB>
                    <a:solidFill>
                      <a:srgbClr val="EFF1EB"/>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EA0F-CD27-4DBC-98D1-C123A5C93325}"/>
              </a:ext>
            </a:extLst>
          </p:cNvPr>
          <p:cNvSpPr>
            <a:spLocks noGrp="1"/>
          </p:cNvSpPr>
          <p:nvPr>
            <p:ph type="title"/>
          </p:nvPr>
        </p:nvSpPr>
        <p:spPr/>
        <p:txBody>
          <a:bodyPr/>
          <a:lstStyle/>
          <a:p>
            <a:r>
              <a:rPr lang="en-US" dirty="0"/>
              <a:t>Example</a:t>
            </a:r>
            <a:endParaRPr lang="en-IN" dirty="0"/>
          </a:p>
        </p:txBody>
      </p:sp>
      <p:sp>
        <p:nvSpPr>
          <p:cNvPr id="3" name="Subtitle 2">
            <a:extLst>
              <a:ext uri="{FF2B5EF4-FFF2-40B4-BE49-F238E27FC236}">
                <a16:creationId xmlns:a16="http://schemas.microsoft.com/office/drawing/2014/main" id="{0F6128B0-62F3-4749-AD6B-153208511F4F}"/>
              </a:ext>
            </a:extLst>
          </p:cNvPr>
          <p:cNvSpPr>
            <a:spLocks noGrp="1"/>
          </p:cNvSpPr>
          <p:nvPr>
            <p:ph type="subTitle"/>
          </p:nvPr>
        </p:nvSpPr>
        <p:spPr>
          <a:xfrm>
            <a:off x="2589480" y="1795790"/>
            <a:ext cx="8915040" cy="3777120"/>
          </a:xfrm>
        </p:spPr>
        <p:txBody>
          <a:bodyPr/>
          <a:lstStyle/>
          <a:p>
            <a:r>
              <a:rPr lang="en-US" dirty="0"/>
              <a:t>You can go to mess only if you are </a:t>
            </a:r>
            <a:r>
              <a:rPr lang="en-US" dirty="0" err="1"/>
              <a:t>iiits</a:t>
            </a:r>
            <a:r>
              <a:rPr lang="en-US" dirty="0"/>
              <a:t> student or you are faculty</a:t>
            </a:r>
          </a:p>
          <a:p>
            <a:endParaRPr lang="en-IN" dirty="0"/>
          </a:p>
        </p:txBody>
      </p:sp>
    </p:spTree>
    <p:extLst>
      <p:ext uri="{BB962C8B-B14F-4D97-AF65-F5344CB8AC3E}">
        <p14:creationId xmlns:p14="http://schemas.microsoft.com/office/powerpoint/2010/main" val="2562875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Properties of operators</a:t>
            </a:r>
            <a:endParaRPr lang="en-US" sz="3600" b="0" strike="noStrike" spc="-1">
              <a:solidFill>
                <a:srgbClr val="000000"/>
              </a:solidFill>
              <a:latin typeface="Century Gothic"/>
            </a:endParaRPr>
          </a:p>
        </p:txBody>
      </p:sp>
      <p:sp>
        <p:nvSpPr>
          <p:cNvPr id="441" name="PlaceHolder 2"/>
          <p:cNvSpPr>
            <a:spLocks noGrp="1"/>
          </p:cNvSpPr>
          <p:nvPr>
            <p:ph/>
          </p:nvPr>
        </p:nvSpPr>
        <p:spPr>
          <a:xfrm>
            <a:off x="2593080" y="1609560"/>
            <a:ext cx="9227160" cy="4885920"/>
          </a:xfrm>
          <a:prstGeom prst="rect">
            <a:avLst/>
          </a:prstGeom>
          <a:noFill/>
          <a:ln w="0">
            <a:noFill/>
          </a:ln>
        </p:spPr>
        <p:txBody>
          <a:bodyPr anchor="t">
            <a:normAutofit/>
          </a:bodyPr>
          <a:lstStyle/>
          <a:p>
            <a:pPr marL="343080" indent="-343080" algn="just">
              <a:lnSpc>
                <a:spcPct val="100000"/>
              </a:lnSpc>
              <a:spcBef>
                <a:spcPts val="1001"/>
              </a:spcBef>
              <a:buClr>
                <a:srgbClr val="A53010"/>
              </a:buClr>
              <a:buFont typeface="Arial"/>
              <a:buChar char="•"/>
            </a:pPr>
            <a:r>
              <a:rPr lang="en-IN" sz="1800" b="1" strike="noStrike" spc="-1">
                <a:solidFill>
                  <a:srgbClr val="000000"/>
                </a:solidFill>
                <a:latin typeface="inter-bold"/>
              </a:rPr>
              <a:t>Commutativity:</a:t>
            </a:r>
            <a:endParaRPr lang="en-US" sz="1800" b="0" strike="noStrike" spc="-1">
              <a:solidFill>
                <a:srgbClr val="404040"/>
              </a:solidFill>
              <a:latin typeface="Century Gothic"/>
            </a:endParaRPr>
          </a:p>
          <a:p>
            <a:pPr marL="743040" lvl="1" indent="-285840" algn="just">
              <a:lnSpc>
                <a:spcPct val="100000"/>
              </a:lnSpc>
              <a:spcBef>
                <a:spcPts val="1001"/>
              </a:spcBef>
              <a:buClr>
                <a:srgbClr val="A53010"/>
              </a:buClr>
              <a:buFont typeface="Arial"/>
              <a:buChar char="•"/>
            </a:pPr>
            <a:r>
              <a:rPr lang="en-IN" sz="1600" b="0" strike="noStrike" spc="-1">
                <a:solidFill>
                  <a:srgbClr val="000000"/>
                </a:solidFill>
                <a:latin typeface="inter-regular"/>
              </a:rPr>
              <a:t>P∧ Q= Q ∧ P, or</a:t>
            </a:r>
            <a:endParaRPr lang="en-US" sz="1600" b="0" strike="noStrike" spc="-1">
              <a:solidFill>
                <a:srgbClr val="404040"/>
              </a:solidFill>
              <a:latin typeface="Century Gothic"/>
            </a:endParaRPr>
          </a:p>
          <a:p>
            <a:pPr marL="743040" lvl="1" indent="-285840" algn="just">
              <a:lnSpc>
                <a:spcPct val="100000"/>
              </a:lnSpc>
              <a:spcBef>
                <a:spcPts val="1001"/>
              </a:spcBef>
              <a:buClr>
                <a:srgbClr val="A53010"/>
              </a:buClr>
              <a:buFont typeface="Arial"/>
              <a:buChar char="•"/>
            </a:pPr>
            <a:r>
              <a:rPr lang="en-IN" sz="1600" b="0" strike="noStrike" spc="-1">
                <a:solidFill>
                  <a:srgbClr val="000000"/>
                </a:solidFill>
                <a:latin typeface="inter-regular"/>
              </a:rPr>
              <a:t>P ∨ Q = Q ∨ P.</a:t>
            </a:r>
            <a:endParaRPr lang="en-US" sz="1600" b="0" strike="noStrike" spc="-1">
              <a:solidFill>
                <a:srgbClr val="404040"/>
              </a:solidFill>
              <a:latin typeface="Century Gothic"/>
            </a:endParaRPr>
          </a:p>
          <a:p>
            <a:endParaRPr lang="en-US" sz="1600" b="0" strike="noStrike" spc="-1">
              <a:solidFill>
                <a:srgbClr val="404040"/>
              </a:solidFill>
              <a:latin typeface="Century Gothic"/>
            </a:endParaRPr>
          </a:p>
          <a:p>
            <a:pPr marL="343080" indent="-343080" algn="just">
              <a:lnSpc>
                <a:spcPct val="100000"/>
              </a:lnSpc>
              <a:spcBef>
                <a:spcPts val="1001"/>
              </a:spcBef>
              <a:buClr>
                <a:srgbClr val="A53010"/>
              </a:buClr>
              <a:buFont typeface="Arial"/>
              <a:buChar char="•"/>
            </a:pPr>
            <a:r>
              <a:rPr lang="en-IN" sz="1800" b="1" strike="noStrike" spc="-1">
                <a:solidFill>
                  <a:srgbClr val="000000"/>
                </a:solidFill>
                <a:latin typeface="inter-bold"/>
              </a:rPr>
              <a:t>Associativity:</a:t>
            </a:r>
            <a:endParaRPr lang="en-US" sz="1800" b="0" strike="noStrike" spc="-1">
              <a:solidFill>
                <a:srgbClr val="404040"/>
              </a:solidFill>
              <a:latin typeface="Century Gothic"/>
            </a:endParaRPr>
          </a:p>
          <a:p>
            <a:pPr marL="743040" lvl="1" indent="-285840" algn="just">
              <a:lnSpc>
                <a:spcPct val="100000"/>
              </a:lnSpc>
              <a:spcBef>
                <a:spcPts val="1001"/>
              </a:spcBef>
              <a:buClr>
                <a:srgbClr val="A53010"/>
              </a:buClr>
              <a:buFont typeface="Arial"/>
              <a:buChar char="•"/>
            </a:pPr>
            <a:r>
              <a:rPr lang="en-IN" sz="1600" b="0" strike="noStrike" spc="-1">
                <a:solidFill>
                  <a:srgbClr val="000000"/>
                </a:solidFill>
                <a:latin typeface="inter-regular"/>
              </a:rPr>
              <a:t>(P ∧ Q) ∧ R= P ∧ (Q ∧ R),</a:t>
            </a:r>
            <a:endParaRPr lang="en-US" sz="1600" b="0" strike="noStrike" spc="-1">
              <a:solidFill>
                <a:srgbClr val="404040"/>
              </a:solidFill>
              <a:latin typeface="Century Gothic"/>
            </a:endParaRPr>
          </a:p>
          <a:p>
            <a:pPr marL="743040" lvl="1" indent="-285840" algn="just">
              <a:lnSpc>
                <a:spcPct val="100000"/>
              </a:lnSpc>
              <a:spcBef>
                <a:spcPts val="1001"/>
              </a:spcBef>
              <a:buClr>
                <a:srgbClr val="A53010"/>
              </a:buClr>
              <a:buFont typeface="Arial"/>
              <a:buChar char="•"/>
            </a:pPr>
            <a:r>
              <a:rPr lang="en-IN" sz="1600" b="0" strike="noStrike" spc="-1">
                <a:solidFill>
                  <a:srgbClr val="000000"/>
                </a:solidFill>
                <a:latin typeface="inter-regular"/>
              </a:rPr>
              <a:t>(P ∨ Q) ∨ R= P ∨ (Q ∨ R)</a:t>
            </a:r>
            <a:endParaRPr lang="en-US" sz="1600" b="0" strike="noStrike" spc="-1">
              <a:solidFill>
                <a:srgbClr val="404040"/>
              </a:solidFill>
              <a:latin typeface="Century Gothic"/>
            </a:endParaRPr>
          </a:p>
          <a:p>
            <a:endParaRPr lang="en-US" sz="1600" b="0" strike="noStrike" spc="-1">
              <a:solidFill>
                <a:srgbClr val="404040"/>
              </a:solidFill>
              <a:latin typeface="Century Gothic"/>
            </a:endParaRPr>
          </a:p>
          <a:p>
            <a:pPr marL="343080" indent="-343080" algn="just">
              <a:lnSpc>
                <a:spcPct val="100000"/>
              </a:lnSpc>
              <a:spcBef>
                <a:spcPts val="1001"/>
              </a:spcBef>
              <a:buClr>
                <a:srgbClr val="A53010"/>
              </a:buClr>
              <a:buFont typeface="Arial"/>
              <a:buChar char="•"/>
            </a:pPr>
            <a:r>
              <a:rPr lang="en-US" sz="1800" b="1" strike="noStrike" spc="-1">
                <a:solidFill>
                  <a:srgbClr val="000000"/>
                </a:solidFill>
                <a:latin typeface="inter-bold"/>
              </a:rPr>
              <a:t>Identity element:</a:t>
            </a:r>
            <a:endParaRPr lang="en-US" sz="1800" b="0" strike="noStrike" spc="-1">
              <a:solidFill>
                <a:srgbClr val="404040"/>
              </a:solidFill>
              <a:latin typeface="Century Gothic"/>
            </a:endParaRPr>
          </a:p>
          <a:p>
            <a:pPr marL="743040" lvl="1" indent="-285840" algn="just">
              <a:lnSpc>
                <a:spcPct val="100000"/>
              </a:lnSpc>
              <a:spcBef>
                <a:spcPts val="1001"/>
              </a:spcBef>
              <a:buClr>
                <a:srgbClr val="A53010"/>
              </a:buClr>
              <a:buFont typeface="Arial"/>
              <a:buChar char="•"/>
            </a:pPr>
            <a:r>
              <a:rPr lang="en-US" sz="1600" b="0" strike="noStrike" spc="-1">
                <a:solidFill>
                  <a:srgbClr val="000000"/>
                </a:solidFill>
                <a:latin typeface="inter-regular"/>
              </a:rPr>
              <a:t>P ∧ True = P,</a:t>
            </a:r>
            <a:endParaRPr lang="en-US" sz="1600" b="0" strike="noStrike" spc="-1">
              <a:solidFill>
                <a:srgbClr val="404040"/>
              </a:solidFill>
              <a:latin typeface="Century Gothic"/>
            </a:endParaRPr>
          </a:p>
          <a:p>
            <a:pPr marL="743040" lvl="1" indent="-285840" algn="just">
              <a:lnSpc>
                <a:spcPct val="100000"/>
              </a:lnSpc>
              <a:spcBef>
                <a:spcPts val="1001"/>
              </a:spcBef>
              <a:buClr>
                <a:srgbClr val="A53010"/>
              </a:buClr>
              <a:buFont typeface="Arial"/>
              <a:buChar char="•"/>
            </a:pPr>
            <a:r>
              <a:rPr lang="en-US" sz="1600" b="0" strike="noStrike" spc="-1">
                <a:solidFill>
                  <a:srgbClr val="000000"/>
                </a:solidFill>
                <a:latin typeface="inter-regular"/>
              </a:rPr>
              <a:t>P ∨ True= True.</a:t>
            </a:r>
            <a:endParaRPr lang="en-US" sz="1600" b="0" strike="noStrike" spc="-1">
              <a:solidFill>
                <a:srgbClr val="404040"/>
              </a:solidFill>
              <a:latin typeface="Century Gothic"/>
            </a:endParaRPr>
          </a:p>
          <a:p>
            <a:pPr>
              <a:lnSpc>
                <a:spcPct val="100000"/>
              </a:lnSpc>
              <a:spcBef>
                <a:spcPts val="1001"/>
              </a:spcBef>
            </a:pPr>
            <a:endParaRPr lang="en-US" sz="1600" b="0" strike="noStrike" spc="-1">
              <a:solidFill>
                <a:srgbClr val="404040"/>
              </a:solidFill>
              <a:latin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Properties of operators</a:t>
            </a:r>
            <a:endParaRPr lang="en-US" sz="3600" b="0" strike="noStrike" spc="-1">
              <a:solidFill>
                <a:srgbClr val="000000"/>
              </a:solidFill>
              <a:latin typeface="Century Gothic"/>
            </a:endParaRPr>
          </a:p>
        </p:txBody>
      </p:sp>
      <p:sp>
        <p:nvSpPr>
          <p:cNvPr id="443" name="PlaceHolder 2"/>
          <p:cNvSpPr>
            <a:spLocks noGrp="1"/>
          </p:cNvSpPr>
          <p:nvPr>
            <p:ph/>
          </p:nvPr>
        </p:nvSpPr>
        <p:spPr>
          <a:xfrm>
            <a:off x="2593080" y="1609560"/>
            <a:ext cx="9227160" cy="4885920"/>
          </a:xfrm>
          <a:prstGeom prst="rect">
            <a:avLst/>
          </a:prstGeom>
          <a:noFill/>
          <a:ln w="0">
            <a:noFill/>
          </a:ln>
        </p:spPr>
        <p:txBody>
          <a:bodyPr anchor="t">
            <a:normAutofit/>
          </a:bodyPr>
          <a:lstStyle/>
          <a:p>
            <a:pPr marL="343080" indent="-343080" algn="just">
              <a:lnSpc>
                <a:spcPct val="100000"/>
              </a:lnSpc>
              <a:spcBef>
                <a:spcPts val="1001"/>
              </a:spcBef>
              <a:buClr>
                <a:srgbClr val="A53010"/>
              </a:buClr>
              <a:buFont typeface="Arial"/>
              <a:buChar char="•"/>
            </a:pPr>
            <a:r>
              <a:rPr lang="en-IN" sz="1800" b="1" strike="noStrike" spc="-1">
                <a:solidFill>
                  <a:srgbClr val="000000"/>
                </a:solidFill>
                <a:latin typeface="inter-bold"/>
              </a:rPr>
              <a:t>Distributive:</a:t>
            </a:r>
            <a:endParaRPr lang="en-US" sz="1800" b="0" strike="noStrike" spc="-1">
              <a:solidFill>
                <a:srgbClr val="404040"/>
              </a:solidFill>
              <a:latin typeface="Century Gothic"/>
            </a:endParaRPr>
          </a:p>
          <a:p>
            <a:pPr marL="743040" lvl="1" indent="-285840" algn="just">
              <a:lnSpc>
                <a:spcPct val="100000"/>
              </a:lnSpc>
              <a:spcBef>
                <a:spcPts val="1001"/>
              </a:spcBef>
              <a:buClr>
                <a:srgbClr val="A53010"/>
              </a:buClr>
              <a:buFont typeface="Arial"/>
              <a:buChar char="•"/>
            </a:pPr>
            <a:r>
              <a:rPr lang="en-IN" sz="1600" b="0" strike="noStrike" spc="-1">
                <a:solidFill>
                  <a:srgbClr val="000000"/>
                </a:solidFill>
                <a:latin typeface="inter-regular"/>
              </a:rPr>
              <a:t>P∧ (Q ∨ R) = (P ∧ Q) ∨ (P ∧ R).</a:t>
            </a:r>
            <a:endParaRPr lang="en-US" sz="1600" b="0" strike="noStrike" spc="-1">
              <a:solidFill>
                <a:srgbClr val="404040"/>
              </a:solidFill>
              <a:latin typeface="Century Gothic"/>
            </a:endParaRPr>
          </a:p>
          <a:p>
            <a:pPr marL="743040" lvl="1" indent="-285840" algn="just">
              <a:lnSpc>
                <a:spcPct val="100000"/>
              </a:lnSpc>
              <a:spcBef>
                <a:spcPts val="1001"/>
              </a:spcBef>
              <a:buClr>
                <a:srgbClr val="A53010"/>
              </a:buClr>
              <a:buFont typeface="Arial"/>
              <a:buChar char="•"/>
            </a:pPr>
            <a:r>
              <a:rPr lang="en-IN" sz="1600" b="0" strike="noStrike" spc="-1">
                <a:solidFill>
                  <a:srgbClr val="000000"/>
                </a:solidFill>
                <a:latin typeface="inter-regular"/>
              </a:rPr>
              <a:t>P ∨ (Q ∧ R) = (P ∨ Q) ∧ (P ∨ R).</a:t>
            </a:r>
            <a:endParaRPr lang="en-US" sz="1600" b="0" strike="noStrike" spc="-1">
              <a:solidFill>
                <a:srgbClr val="404040"/>
              </a:solidFill>
              <a:latin typeface="Century Gothic"/>
            </a:endParaRPr>
          </a:p>
          <a:p>
            <a:endParaRPr lang="en-US" sz="1600" b="0" strike="noStrike" spc="-1">
              <a:solidFill>
                <a:srgbClr val="404040"/>
              </a:solidFill>
              <a:latin typeface="Century Gothic"/>
            </a:endParaRPr>
          </a:p>
          <a:p>
            <a:pPr marL="343080" indent="-343080" algn="just">
              <a:lnSpc>
                <a:spcPct val="100000"/>
              </a:lnSpc>
              <a:spcBef>
                <a:spcPts val="1001"/>
              </a:spcBef>
              <a:buClr>
                <a:srgbClr val="A53010"/>
              </a:buClr>
              <a:buFont typeface="Arial"/>
              <a:buChar char="•"/>
            </a:pPr>
            <a:r>
              <a:rPr lang="en-IN" sz="1800" b="1" strike="noStrike" spc="-1">
                <a:solidFill>
                  <a:srgbClr val="000000"/>
                </a:solidFill>
                <a:latin typeface="inter-bold"/>
              </a:rPr>
              <a:t>DE Morgan's Law:</a:t>
            </a:r>
            <a:endParaRPr lang="en-US" sz="1800" b="0" strike="noStrike" spc="-1">
              <a:solidFill>
                <a:srgbClr val="404040"/>
              </a:solidFill>
              <a:latin typeface="Century Gothic"/>
            </a:endParaRPr>
          </a:p>
          <a:p>
            <a:pPr marL="743040" lvl="1" indent="-285840" algn="just">
              <a:lnSpc>
                <a:spcPct val="100000"/>
              </a:lnSpc>
              <a:spcBef>
                <a:spcPts val="1001"/>
              </a:spcBef>
              <a:buClr>
                <a:srgbClr val="A53010"/>
              </a:buClr>
              <a:buFont typeface="Arial"/>
              <a:buChar char="•"/>
            </a:pPr>
            <a:r>
              <a:rPr lang="en-IN" sz="1600" b="0" strike="noStrike" spc="-1">
                <a:solidFill>
                  <a:srgbClr val="000000"/>
                </a:solidFill>
                <a:latin typeface="inter-regular"/>
              </a:rPr>
              <a:t>¬ (P ∧ Q) = (¬P) ∨ (¬Q)</a:t>
            </a:r>
            <a:endParaRPr lang="en-US" sz="1600" b="0" strike="noStrike" spc="-1">
              <a:solidFill>
                <a:srgbClr val="404040"/>
              </a:solidFill>
              <a:latin typeface="Century Gothic"/>
            </a:endParaRPr>
          </a:p>
          <a:p>
            <a:pPr marL="743040" lvl="1" indent="-285840" algn="just">
              <a:lnSpc>
                <a:spcPct val="100000"/>
              </a:lnSpc>
              <a:spcBef>
                <a:spcPts val="1001"/>
              </a:spcBef>
              <a:buClr>
                <a:srgbClr val="A53010"/>
              </a:buClr>
              <a:buFont typeface="Arial"/>
              <a:buChar char="•"/>
            </a:pPr>
            <a:r>
              <a:rPr lang="en-IN" sz="1600" b="0" strike="noStrike" spc="-1">
                <a:solidFill>
                  <a:srgbClr val="000000"/>
                </a:solidFill>
                <a:latin typeface="inter-regular"/>
              </a:rPr>
              <a:t>¬ (P ∨ Q) = (¬ P) ∧ (¬Q).</a:t>
            </a:r>
            <a:endParaRPr lang="en-US" sz="1600" b="0" strike="noStrike" spc="-1">
              <a:solidFill>
                <a:srgbClr val="404040"/>
              </a:solidFill>
              <a:latin typeface="Century Gothic"/>
            </a:endParaRPr>
          </a:p>
          <a:p>
            <a:endParaRPr lang="en-US" sz="1600" b="0" strike="noStrike" spc="-1">
              <a:solidFill>
                <a:srgbClr val="404040"/>
              </a:solidFill>
              <a:latin typeface="Century Gothic"/>
            </a:endParaRPr>
          </a:p>
          <a:p>
            <a:pPr marL="343080" indent="-343080" algn="just">
              <a:lnSpc>
                <a:spcPct val="100000"/>
              </a:lnSpc>
              <a:spcBef>
                <a:spcPts val="1001"/>
              </a:spcBef>
              <a:buClr>
                <a:srgbClr val="A53010"/>
              </a:buClr>
              <a:buFont typeface="Arial"/>
              <a:buChar char="•"/>
            </a:pPr>
            <a:r>
              <a:rPr lang="en-IN" sz="1800" b="1" strike="noStrike" spc="-1">
                <a:solidFill>
                  <a:srgbClr val="000000"/>
                </a:solidFill>
                <a:latin typeface="inter-bold"/>
              </a:rPr>
              <a:t>Double-negation elimination:</a:t>
            </a:r>
            <a:endParaRPr lang="en-US" sz="1800" b="0" strike="noStrike" spc="-1">
              <a:solidFill>
                <a:srgbClr val="404040"/>
              </a:solidFill>
              <a:latin typeface="Century Gothic"/>
            </a:endParaRPr>
          </a:p>
          <a:p>
            <a:pPr marL="743040" lvl="1" indent="-285840" algn="just">
              <a:lnSpc>
                <a:spcPct val="100000"/>
              </a:lnSpc>
              <a:spcBef>
                <a:spcPts val="1001"/>
              </a:spcBef>
              <a:buClr>
                <a:srgbClr val="A53010"/>
              </a:buClr>
              <a:buFont typeface="Arial"/>
              <a:buChar char="•"/>
            </a:pPr>
            <a:r>
              <a:rPr lang="en-IN" sz="1600" b="0" strike="noStrike" spc="-1">
                <a:solidFill>
                  <a:srgbClr val="000000"/>
                </a:solidFill>
                <a:latin typeface="inter-regular"/>
              </a:rPr>
              <a:t>¬ (¬P) = P.</a:t>
            </a:r>
            <a:endParaRPr lang="en-US" sz="1600" b="0" strike="noStrike" spc="-1">
              <a:solidFill>
                <a:srgbClr val="404040"/>
              </a:solidFill>
              <a:latin typeface="Century Gothic"/>
            </a:endParaRPr>
          </a:p>
          <a:p>
            <a:pPr>
              <a:lnSpc>
                <a:spcPct val="100000"/>
              </a:lnSpc>
              <a:spcBef>
                <a:spcPts val="1001"/>
              </a:spcBef>
            </a:pPr>
            <a:endParaRPr lang="en-US" sz="1600" b="0" strike="noStrike" spc="-1">
              <a:solidFill>
                <a:srgbClr val="404040"/>
              </a:solidFill>
              <a:latin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Limitations of PL</a:t>
            </a:r>
            <a:endParaRPr lang="en-US" sz="3600" b="0" strike="noStrike" spc="-1">
              <a:solidFill>
                <a:srgbClr val="000000"/>
              </a:solidFill>
              <a:latin typeface="Century Gothic"/>
            </a:endParaRPr>
          </a:p>
        </p:txBody>
      </p:sp>
      <p:sp>
        <p:nvSpPr>
          <p:cNvPr id="445" name="PlaceHolder 2"/>
          <p:cNvSpPr>
            <a:spLocks noGrp="1"/>
          </p:cNvSpPr>
          <p:nvPr>
            <p:ph/>
          </p:nvPr>
        </p:nvSpPr>
        <p:spPr>
          <a:xfrm>
            <a:off x="2593080" y="1609560"/>
            <a:ext cx="9227160" cy="488592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rPr>
              <a:t>We cannot represent relations like ALL, some, or none with propositional logic. </a:t>
            </a:r>
          </a:p>
          <a:p>
            <a:pPr>
              <a:lnSpc>
                <a:spcPct val="100000"/>
              </a:lnSpc>
              <a:spcBef>
                <a:spcPts val="1001"/>
              </a:spcBef>
            </a:pPr>
            <a:endParaRPr lang="en-US" sz="24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rPr>
              <a:t>Example: All students are intelligent. Some mangos are sweet.</a:t>
            </a:r>
          </a:p>
          <a:p>
            <a:pPr>
              <a:lnSpc>
                <a:spcPct val="100000"/>
              </a:lnSpc>
              <a:spcBef>
                <a:spcPts val="1001"/>
              </a:spcBef>
            </a:pPr>
            <a:endParaRPr lang="en-US" sz="24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rPr>
              <a:t>Propositional logic has limited expressive power. In propositional logic, we cannot describe statements in terms of their properties or logical relationships.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200" b="0" strike="noStrike" spc="-1">
                <a:solidFill>
                  <a:srgbClr val="262626"/>
                </a:solidFill>
                <a:latin typeface="Century Gothic"/>
              </a:rPr>
              <a:t>Rules of Inference in Artificial intelligence</a:t>
            </a:r>
            <a:endParaRPr lang="en-US" sz="3200" b="0" strike="noStrike" spc="-1">
              <a:solidFill>
                <a:srgbClr val="000000"/>
              </a:solidFill>
              <a:latin typeface="Century Gothic"/>
            </a:endParaRPr>
          </a:p>
        </p:txBody>
      </p:sp>
      <p:sp>
        <p:nvSpPr>
          <p:cNvPr id="450" name="PlaceHolder 2"/>
          <p:cNvSpPr>
            <a:spLocks noGrp="1"/>
          </p:cNvSpPr>
          <p:nvPr>
            <p:ph/>
          </p:nvPr>
        </p:nvSpPr>
        <p:spPr>
          <a:xfrm>
            <a:off x="2593080" y="1562040"/>
            <a:ext cx="9227160" cy="488592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rPr>
              <a:t>In artificial intelligence, we need intelligent computers which can create new logic from old logic or by evidence.</a:t>
            </a:r>
          </a:p>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rPr>
              <a:t>So generating the conclusions from evidence and facts is termed as Inference.</a:t>
            </a:r>
          </a:p>
          <a:p>
            <a:pPr marL="343080" indent="-343080">
              <a:lnSpc>
                <a:spcPct val="100000"/>
              </a:lnSpc>
              <a:spcBef>
                <a:spcPts val="1001"/>
              </a:spcBef>
              <a:buClr>
                <a:srgbClr val="A53010"/>
              </a:buClr>
              <a:buFont typeface="Wingdings 3" charset="2"/>
              <a:buChar char=""/>
            </a:pPr>
            <a:r>
              <a:rPr lang="en-US" sz="2400" b="1" strike="noStrike" spc="-1">
                <a:solidFill>
                  <a:srgbClr val="404040"/>
                </a:solidFill>
                <a:latin typeface="Century Gothic"/>
              </a:rPr>
              <a:t>Inference rules </a:t>
            </a:r>
            <a:r>
              <a:rPr lang="en-US" sz="2400" b="0" strike="noStrike" spc="-1">
                <a:solidFill>
                  <a:srgbClr val="404040"/>
                </a:solidFill>
                <a:latin typeface="Century Gothic"/>
              </a:rPr>
              <a:t>are the templates for generating valid arguments. </a:t>
            </a:r>
          </a:p>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rPr>
              <a:t>Inference rules are applied to derive proofs in artificial intelligence, and the proof is a sequence of the conclusion that leads to the desired goal.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Knowledge-based agents</a:t>
            </a:r>
            <a:endParaRPr lang="en-US" sz="3600" b="0" strike="noStrike" spc="-1">
              <a:solidFill>
                <a:srgbClr val="000000"/>
              </a:solidFill>
              <a:latin typeface="Century Gothic"/>
            </a:endParaRPr>
          </a:p>
        </p:txBody>
      </p:sp>
      <p:sp>
        <p:nvSpPr>
          <p:cNvPr id="388" name="PlaceHolder 2"/>
          <p:cNvSpPr>
            <a:spLocks noGrp="1"/>
          </p:cNvSpPr>
          <p:nvPr>
            <p:ph/>
          </p:nvPr>
        </p:nvSpPr>
        <p:spPr>
          <a:xfrm>
            <a:off x="2589120" y="1685880"/>
            <a:ext cx="9164160" cy="467640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Knowledge-based agents are composed of two main parts:  Knowledge-base and Inference system.</a:t>
            </a:r>
            <a:endParaRPr lang="en-US" sz="2200" b="0" strike="noStrike" spc="-1">
              <a:solidFill>
                <a:srgbClr val="404040"/>
              </a:solidFill>
              <a:latin typeface="Century Gothic"/>
            </a:endParaRPr>
          </a:p>
          <a:p>
            <a:pPr>
              <a:lnSpc>
                <a:spcPct val="100000"/>
              </a:lnSpc>
              <a:spcBef>
                <a:spcPts val="1001"/>
              </a:spcBef>
            </a:pPr>
            <a:endParaRPr lang="en-US" sz="2200" b="0" strike="noStrike" spc="-1">
              <a:solidFill>
                <a:srgbClr val="404040"/>
              </a:solidFill>
              <a:latin typeface="Century Gothic"/>
            </a:endParaRPr>
          </a:p>
          <a:p>
            <a:pPr marL="343080" indent="-343080" algn="just">
              <a:lnSpc>
                <a:spcPct val="100000"/>
              </a:lnSpc>
              <a:spcBef>
                <a:spcPts val="1001"/>
              </a:spcBef>
              <a:buClr>
                <a:srgbClr val="A53010"/>
              </a:buClr>
              <a:buFont typeface="Wingdings 3" charset="2"/>
              <a:buChar char=""/>
            </a:pPr>
            <a:r>
              <a:rPr lang="en-US" sz="2200" b="0" strike="noStrike" spc="-1">
                <a:solidFill>
                  <a:srgbClr val="404040"/>
                </a:solidFill>
                <a:latin typeface="Century Gothic"/>
                <a:ea typeface="Century Gothic"/>
              </a:rPr>
              <a:t>A knowledge-based agent must able to do the following:</a:t>
            </a:r>
            <a:endParaRPr lang="en-US" sz="2200" b="0" strike="noStrike" spc="-1">
              <a:solidFill>
                <a:srgbClr val="404040"/>
              </a:solidFill>
              <a:latin typeface="Century Gothic"/>
            </a:endParaRPr>
          </a:p>
          <a:p>
            <a:pPr marL="743040" lvl="1" indent="-285840" algn="just">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An agent should be able to represent states, actions, etc.</a:t>
            </a:r>
            <a:endParaRPr lang="en-US" sz="2000" b="0" strike="noStrike" spc="-1">
              <a:solidFill>
                <a:srgbClr val="404040"/>
              </a:solidFill>
              <a:latin typeface="Century Gothic"/>
            </a:endParaRPr>
          </a:p>
          <a:p>
            <a:pPr marL="743040" lvl="1" indent="-285840" algn="just">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An agent Should be able to incorporate new percepts</a:t>
            </a:r>
            <a:endParaRPr lang="en-US" sz="2000" b="0" strike="noStrike" spc="-1">
              <a:solidFill>
                <a:srgbClr val="404040"/>
              </a:solidFill>
              <a:latin typeface="Century Gothic"/>
            </a:endParaRPr>
          </a:p>
          <a:p>
            <a:pPr marL="743040" lvl="1" indent="-285840" algn="just">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An agent can update the internal representation of the world</a:t>
            </a:r>
            <a:endParaRPr lang="en-US" sz="2000" b="0" strike="noStrike" spc="-1">
              <a:solidFill>
                <a:srgbClr val="404040"/>
              </a:solidFill>
              <a:latin typeface="Century Gothic"/>
            </a:endParaRPr>
          </a:p>
          <a:p>
            <a:pPr marL="743040" lvl="1" indent="-285840" algn="just">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An agent can deduce the internal representation of the world</a:t>
            </a:r>
            <a:endParaRPr lang="en-US" sz="2000" b="0" strike="noStrike" spc="-1">
              <a:solidFill>
                <a:srgbClr val="404040"/>
              </a:solidFill>
              <a:latin typeface="Century Gothic"/>
            </a:endParaRPr>
          </a:p>
          <a:p>
            <a:pPr marL="743040" lvl="1" indent="-285840" algn="just">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An agent can deduce appropriate actions.</a:t>
            </a:r>
            <a:endParaRPr lang="en-US" sz="2000" b="0" strike="noStrike" spc="-1">
              <a:solidFill>
                <a:srgbClr val="404040"/>
              </a:solidFill>
              <a:latin typeface="Century Gothic"/>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8">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88">
                                            <p:txEl>
                                              <p:pRg st="3" end="3"/>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388">
                                            <p:txEl>
                                              <p:pRg st="4" end="4"/>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388">
                                            <p:txEl>
                                              <p:pRg st="5" end="5"/>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388">
                                            <p:txEl>
                                              <p:pRg st="6" end="6"/>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3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200" b="0" strike="noStrike" spc="-1">
                <a:solidFill>
                  <a:srgbClr val="262626"/>
                </a:solidFill>
                <a:latin typeface="Century Gothic"/>
              </a:rPr>
              <a:t>Rules of Inference in Artificial intelligence</a:t>
            </a:r>
            <a:endParaRPr lang="en-US" sz="3200" b="0" strike="noStrike" spc="-1">
              <a:solidFill>
                <a:srgbClr val="000000"/>
              </a:solidFill>
              <a:latin typeface="Century Gothic"/>
            </a:endParaRPr>
          </a:p>
        </p:txBody>
      </p:sp>
      <p:pic>
        <p:nvPicPr>
          <p:cNvPr id="454" name="Picture 4" descr="Table&#10;&#10;Description automatically generated"/>
          <p:cNvPicPr/>
          <p:nvPr/>
        </p:nvPicPr>
        <p:blipFill>
          <a:blip r:embed="rId2"/>
          <a:stretch/>
        </p:blipFill>
        <p:spPr>
          <a:xfrm>
            <a:off x="2277000" y="1905120"/>
            <a:ext cx="8553240" cy="1952280"/>
          </a:xfrm>
          <a:prstGeom prst="rect">
            <a:avLst/>
          </a:prstGeom>
          <a:ln w="0">
            <a:noFill/>
          </a:ln>
        </p:spPr>
      </p:pic>
      <p:sp>
        <p:nvSpPr>
          <p:cNvPr id="455" name="TextBox 6"/>
          <p:cNvSpPr/>
          <p:nvPr/>
        </p:nvSpPr>
        <p:spPr>
          <a:xfrm>
            <a:off x="1838160" y="4005720"/>
            <a:ext cx="9972360" cy="82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IN" sz="2400" b="1" strike="noStrike" spc="-1">
                <a:solidFill>
                  <a:srgbClr val="FF0000"/>
                </a:solidFill>
                <a:latin typeface="Century Gothic"/>
              </a:rPr>
              <a:t>we can prove that P → Q is equivalent to ¬ Q → ¬ P, and Q→ P is equivalent to ¬ P → ¬ Q.</a:t>
            </a:r>
            <a:endParaRPr lang="en-GB" sz="24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200" b="0" strike="noStrike" spc="-1">
                <a:solidFill>
                  <a:srgbClr val="262626"/>
                </a:solidFill>
                <a:latin typeface="Century Gothic"/>
              </a:rPr>
              <a:t>Types of Inference rules</a:t>
            </a:r>
            <a:endParaRPr lang="en-US" sz="3200" b="0" strike="noStrike" spc="-1">
              <a:solidFill>
                <a:srgbClr val="000000"/>
              </a:solidFill>
              <a:latin typeface="Century Gothic"/>
            </a:endParaRPr>
          </a:p>
        </p:txBody>
      </p:sp>
      <p:sp>
        <p:nvSpPr>
          <p:cNvPr id="457" name="PlaceHolder 2"/>
          <p:cNvSpPr>
            <a:spLocks noGrp="1"/>
          </p:cNvSpPr>
          <p:nvPr>
            <p:ph/>
          </p:nvPr>
        </p:nvSpPr>
        <p:spPr>
          <a:xfrm>
            <a:off x="2593080" y="1562040"/>
            <a:ext cx="9227160" cy="488592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IN" sz="2400" b="1" strike="noStrike" spc="-1" dirty="0">
                <a:solidFill>
                  <a:srgbClr val="404040"/>
                </a:solidFill>
                <a:latin typeface="Century Gothic"/>
              </a:rPr>
              <a:t>1. Modus Ponens:</a:t>
            </a:r>
            <a:endParaRPr lang="en-US" sz="24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400" b="0" strike="noStrike" spc="-1" dirty="0">
                <a:solidFill>
                  <a:srgbClr val="333333"/>
                </a:solidFill>
                <a:latin typeface="inter-regular"/>
              </a:rPr>
              <a:t>The Modus Ponens rule is one of the most important rules of inference, and it states that if P and P → Q is true, then we can infer that Q will be true. It can be represented as:</a:t>
            </a:r>
            <a:endParaRPr lang="en-US" sz="2400" b="0" strike="noStrike" spc="-1" dirty="0">
              <a:solidFill>
                <a:srgbClr val="404040"/>
              </a:solidFill>
              <a:latin typeface="Century Gothic"/>
            </a:endParaRPr>
          </a:p>
        </p:txBody>
      </p:sp>
      <p:pic>
        <p:nvPicPr>
          <p:cNvPr id="458" name="Picture 4" descr="A picture containing shape&#10;&#10;Description automatically generated"/>
          <p:cNvPicPr/>
          <p:nvPr/>
        </p:nvPicPr>
        <p:blipFill>
          <a:blip r:embed="rId2"/>
          <a:stretch/>
        </p:blipFill>
        <p:spPr>
          <a:xfrm>
            <a:off x="3929040" y="3424320"/>
            <a:ext cx="4333680" cy="580680"/>
          </a:xfrm>
          <a:prstGeom prst="rect">
            <a:avLst/>
          </a:prstGeom>
          <a:ln w="0">
            <a:noFill/>
          </a:ln>
        </p:spPr>
      </p:pic>
      <p:pic>
        <p:nvPicPr>
          <p:cNvPr id="459" name="Picture 8" descr="Table&#10;&#10;Description automatically generated"/>
          <p:cNvPicPr/>
          <p:nvPr/>
        </p:nvPicPr>
        <p:blipFill>
          <a:blip r:embed="rId3"/>
          <a:stretch/>
        </p:blipFill>
        <p:spPr>
          <a:xfrm>
            <a:off x="3376440" y="4457880"/>
            <a:ext cx="6143400" cy="167616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200" b="0" strike="noStrike" spc="-1">
                <a:solidFill>
                  <a:srgbClr val="262626"/>
                </a:solidFill>
                <a:latin typeface="Century Gothic"/>
              </a:rPr>
              <a:t>Types of Inference rules</a:t>
            </a:r>
            <a:endParaRPr lang="en-US" sz="3200" b="0" strike="noStrike" spc="-1">
              <a:solidFill>
                <a:srgbClr val="000000"/>
              </a:solidFill>
              <a:latin typeface="Century Gothic"/>
            </a:endParaRPr>
          </a:p>
        </p:txBody>
      </p:sp>
      <p:sp>
        <p:nvSpPr>
          <p:cNvPr id="461" name="PlaceHolder 2"/>
          <p:cNvSpPr>
            <a:spLocks noGrp="1"/>
          </p:cNvSpPr>
          <p:nvPr>
            <p:ph/>
          </p:nvPr>
        </p:nvSpPr>
        <p:spPr>
          <a:xfrm>
            <a:off x="2593080" y="1562040"/>
            <a:ext cx="9227160" cy="488592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400" b="1" strike="noStrike" spc="-1">
                <a:solidFill>
                  <a:srgbClr val="333333"/>
                </a:solidFill>
                <a:latin typeface="inter-regular"/>
              </a:rPr>
              <a:t>2. Modus Tollens:</a:t>
            </a:r>
            <a:endParaRPr lang="en-US" sz="24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400" b="0" strike="noStrike" spc="-1">
                <a:solidFill>
                  <a:srgbClr val="333333"/>
                </a:solidFill>
                <a:latin typeface="inter-regular"/>
              </a:rPr>
              <a:t>The Modus Tollens rule state that if P→ Q is true and ¬ Q is true, then ¬ P will also true. It can be represented as:</a:t>
            </a:r>
            <a:endParaRPr lang="en-US" sz="2400" b="0" strike="noStrike" spc="-1">
              <a:solidFill>
                <a:srgbClr val="404040"/>
              </a:solidFill>
              <a:latin typeface="Century Gothic"/>
            </a:endParaRPr>
          </a:p>
        </p:txBody>
      </p:sp>
      <p:pic>
        <p:nvPicPr>
          <p:cNvPr id="462" name="Picture 7" descr="A picture containing logo&#10;&#10;Description automatically generated"/>
          <p:cNvPicPr/>
          <p:nvPr/>
        </p:nvPicPr>
        <p:blipFill>
          <a:blip r:embed="rId2"/>
          <a:stretch/>
        </p:blipFill>
        <p:spPr>
          <a:xfrm>
            <a:off x="3857760" y="3138480"/>
            <a:ext cx="4476240" cy="580680"/>
          </a:xfrm>
          <a:prstGeom prst="rect">
            <a:avLst/>
          </a:prstGeom>
          <a:ln w="0">
            <a:noFill/>
          </a:ln>
        </p:spPr>
      </p:pic>
      <p:pic>
        <p:nvPicPr>
          <p:cNvPr id="463" name="Picture 10" descr="Table&#10;&#10;Description automatically generated"/>
          <p:cNvPicPr/>
          <p:nvPr/>
        </p:nvPicPr>
        <p:blipFill>
          <a:blip r:embed="rId3"/>
          <a:stretch/>
        </p:blipFill>
        <p:spPr>
          <a:xfrm>
            <a:off x="2269080" y="4328640"/>
            <a:ext cx="8924400" cy="166644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200" b="0" strike="noStrike" spc="-1">
                <a:solidFill>
                  <a:srgbClr val="262626"/>
                </a:solidFill>
                <a:latin typeface="Century Gothic"/>
              </a:rPr>
              <a:t>Types of Inference rules</a:t>
            </a:r>
            <a:endParaRPr lang="en-US" sz="3200" b="0" strike="noStrike" spc="-1">
              <a:solidFill>
                <a:srgbClr val="000000"/>
              </a:solidFill>
              <a:latin typeface="Century Gothic"/>
            </a:endParaRPr>
          </a:p>
        </p:txBody>
      </p:sp>
      <p:sp>
        <p:nvSpPr>
          <p:cNvPr id="476" name="PlaceHolder 2"/>
          <p:cNvSpPr>
            <a:spLocks noGrp="1"/>
          </p:cNvSpPr>
          <p:nvPr>
            <p:ph/>
          </p:nvPr>
        </p:nvSpPr>
        <p:spPr>
          <a:xfrm>
            <a:off x="2593080" y="1562040"/>
            <a:ext cx="9227160" cy="488592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400" b="1" spc="-1" dirty="0">
                <a:solidFill>
                  <a:srgbClr val="333333"/>
                </a:solidFill>
                <a:latin typeface="inter-regular"/>
              </a:rPr>
              <a:t>3</a:t>
            </a:r>
            <a:r>
              <a:rPr lang="en-US" sz="2400" b="1" strike="noStrike" spc="-1" dirty="0">
                <a:solidFill>
                  <a:srgbClr val="333333"/>
                </a:solidFill>
                <a:latin typeface="inter-regular"/>
              </a:rPr>
              <a:t>. Resolution: </a:t>
            </a:r>
            <a:endParaRPr lang="en-US" sz="24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400" b="0" strike="noStrike" spc="-1" dirty="0">
                <a:solidFill>
                  <a:srgbClr val="333333"/>
                </a:solidFill>
                <a:latin typeface="inter-regular"/>
              </a:rPr>
              <a:t>The Resolution rule state that if P∨Q and ¬ P∧R is true, then Q∨R will also be true. It can be represented as</a:t>
            </a:r>
            <a:endParaRPr lang="en-US" sz="2400" b="0" strike="noStrike" spc="-1" dirty="0">
              <a:solidFill>
                <a:srgbClr val="404040"/>
              </a:solidFill>
              <a:latin typeface="Century Gothic"/>
            </a:endParaRPr>
          </a:p>
        </p:txBody>
      </p:sp>
      <p:pic>
        <p:nvPicPr>
          <p:cNvPr id="477" name="Picture 6" descr="Logo&#10;&#10;Description automatically generated with medium confidence"/>
          <p:cNvPicPr/>
          <p:nvPr/>
        </p:nvPicPr>
        <p:blipFill>
          <a:blip r:embed="rId2"/>
          <a:stretch/>
        </p:blipFill>
        <p:spPr>
          <a:xfrm>
            <a:off x="4181400" y="2931480"/>
            <a:ext cx="3828600" cy="628200"/>
          </a:xfrm>
          <a:prstGeom prst="rect">
            <a:avLst/>
          </a:prstGeom>
          <a:ln w="0">
            <a:noFill/>
          </a:ln>
        </p:spPr>
      </p:pic>
      <p:pic>
        <p:nvPicPr>
          <p:cNvPr id="478" name="Picture 8" descr="Table&#10;&#10;Description automatically generated"/>
          <p:cNvPicPr/>
          <p:nvPr/>
        </p:nvPicPr>
        <p:blipFill>
          <a:blip r:embed="rId3"/>
          <a:stretch/>
        </p:blipFill>
        <p:spPr>
          <a:xfrm>
            <a:off x="2057400" y="3743280"/>
            <a:ext cx="9105480" cy="274284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Inference system</a:t>
            </a:r>
            <a:endParaRPr lang="en-US" sz="3600" b="0" strike="noStrike" spc="-1">
              <a:solidFill>
                <a:srgbClr val="000000"/>
              </a:solidFill>
              <a:latin typeface="Century Gothic"/>
            </a:endParaRPr>
          </a:p>
        </p:txBody>
      </p:sp>
      <p:sp>
        <p:nvSpPr>
          <p:cNvPr id="393" name="PlaceHolder 2"/>
          <p:cNvSpPr>
            <a:spLocks noGrp="1"/>
          </p:cNvSpPr>
          <p:nvPr>
            <p:ph/>
          </p:nvPr>
        </p:nvSpPr>
        <p:spPr>
          <a:xfrm>
            <a:off x="2593080" y="1540080"/>
            <a:ext cx="9265320" cy="5003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Inference means deriving new sentences from old.</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Inference system allows us to add a new sentence to the knowledge base.</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 A sentence is a proposition about the world. </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a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Inference system applies logical rules to the KB to deduce new information.</a:t>
            </a:r>
            <a:endParaRPr lang="en-US" sz="2200" b="0" strike="noStrike" spc="-1" dirty="0">
              <a:solidFill>
                <a:srgbClr val="404040"/>
              </a:solidFill>
              <a:latin typeface="Century Gothic"/>
            </a:endParaRPr>
          </a:p>
        </p:txBody>
      </p:sp>
    </p:spTree>
    <p:extLst>
      <p:ext uri="{BB962C8B-B14F-4D97-AF65-F5344CB8AC3E}">
        <p14:creationId xmlns:p14="http://schemas.microsoft.com/office/powerpoint/2010/main" val="113554036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Inference system</a:t>
            </a:r>
            <a:endParaRPr lang="en-US" sz="3600" b="0" strike="noStrike" spc="-1">
              <a:solidFill>
                <a:srgbClr val="000000"/>
              </a:solidFill>
              <a:latin typeface="Century Gothic"/>
            </a:endParaRPr>
          </a:p>
        </p:txBody>
      </p:sp>
      <p:sp>
        <p:nvSpPr>
          <p:cNvPr id="393" name="PlaceHolder 2"/>
          <p:cNvSpPr>
            <a:spLocks noGrp="1"/>
          </p:cNvSpPr>
          <p:nvPr>
            <p:ph/>
          </p:nvPr>
        </p:nvSpPr>
        <p:spPr>
          <a:xfrm>
            <a:off x="2593080" y="1540080"/>
            <a:ext cx="9265320" cy="5003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Inference system generates new facts so that an agent can update the KB.</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ea typeface="Century Gothic"/>
              </a:rPr>
              <a:t> An inference system works mainly in two rules which are given as: </a:t>
            </a:r>
            <a:endParaRPr lang="en-US" sz="2200" b="0" strike="noStrike" spc="-1" dirty="0">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200" b="1" strike="noStrike" spc="-1" dirty="0">
                <a:solidFill>
                  <a:srgbClr val="404040"/>
                </a:solidFill>
                <a:latin typeface="Century Gothic"/>
                <a:ea typeface="Century Gothic"/>
              </a:rPr>
              <a:t>Forward chaining Backward chaining</a:t>
            </a:r>
            <a:endParaRPr lang="en-US" sz="2200" b="0" strike="noStrike" spc="-1" dirty="0">
              <a:solidFill>
                <a:srgbClr val="404040"/>
              </a:solidFill>
              <a:latin typeface="Century Gothic"/>
            </a:endParaRPr>
          </a:p>
        </p:txBody>
      </p:sp>
    </p:spTree>
    <p:extLst>
      <p:ext uri="{BB962C8B-B14F-4D97-AF65-F5344CB8AC3E}">
        <p14:creationId xmlns:p14="http://schemas.microsoft.com/office/powerpoint/2010/main" val="1170600541"/>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3">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200" b="0" strike="noStrike" spc="-1" dirty="0">
                <a:solidFill>
                  <a:srgbClr val="262626"/>
                </a:solidFill>
                <a:latin typeface="Century Gothic"/>
              </a:rPr>
              <a:t>Forward and backward chaining</a:t>
            </a:r>
            <a:endParaRPr lang="en-US" sz="3200" b="0" strike="noStrike" spc="-1" dirty="0">
              <a:solidFill>
                <a:srgbClr val="000000"/>
              </a:solidFill>
              <a:latin typeface="Century Gothic"/>
            </a:endParaRPr>
          </a:p>
        </p:txBody>
      </p:sp>
      <p:sp>
        <p:nvSpPr>
          <p:cNvPr id="480" name="PlaceHolder 2"/>
          <p:cNvSpPr>
            <a:spLocks noGrp="1"/>
          </p:cNvSpPr>
          <p:nvPr>
            <p:ph/>
          </p:nvPr>
        </p:nvSpPr>
        <p:spPr>
          <a:xfrm>
            <a:off x="2593080" y="1562040"/>
            <a:ext cx="9227160" cy="4885920"/>
          </a:xfrm>
          <a:prstGeom prst="rect">
            <a:avLst/>
          </a:prstGeom>
          <a:noFill/>
          <a:ln w="0">
            <a:noFill/>
          </a:ln>
        </p:spPr>
        <p:txBody>
          <a:bodyPr anchor="t">
            <a:normAutofit/>
          </a:bodyPr>
          <a:lstStyle/>
          <a:p>
            <a:endParaRPr lang="en-US" sz="1800" b="0" strike="noStrike" spc="-1">
              <a:solidFill>
                <a:srgbClr val="404040"/>
              </a:solidFill>
              <a:latin typeface="Century Gothic"/>
            </a:endParaRPr>
          </a:p>
        </p:txBody>
      </p:sp>
      <p:pic>
        <p:nvPicPr>
          <p:cNvPr id="3" name="Picture 2">
            <a:extLst>
              <a:ext uri="{FF2B5EF4-FFF2-40B4-BE49-F238E27FC236}">
                <a16:creationId xmlns:a16="http://schemas.microsoft.com/office/drawing/2014/main" id="{08FC5A0A-51D8-48F3-BC75-D31C0FC88E20}"/>
              </a:ext>
            </a:extLst>
          </p:cNvPr>
          <p:cNvPicPr>
            <a:picLocks noChangeAspect="1"/>
          </p:cNvPicPr>
          <p:nvPr/>
        </p:nvPicPr>
        <p:blipFill>
          <a:blip r:embed="rId2"/>
          <a:stretch>
            <a:fillRect/>
          </a:stretch>
        </p:blipFill>
        <p:spPr>
          <a:xfrm>
            <a:off x="2441794" y="1562040"/>
            <a:ext cx="9529732" cy="302369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F5E1-E99E-5462-63E7-6B879C0C60EA}"/>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DF329BBF-810A-8227-C211-C7DA41ECB6CF}"/>
              </a:ext>
            </a:extLst>
          </p:cNvPr>
          <p:cNvSpPr>
            <a:spLocks noGrp="1"/>
          </p:cNvSpPr>
          <p:nvPr>
            <p:ph type="subTitle"/>
          </p:nvPr>
        </p:nvSpPr>
        <p:spPr/>
        <p:txBody>
          <a:bodyPr/>
          <a:lstStyle/>
          <a:p>
            <a:endParaRPr lang="en-IN"/>
          </a:p>
        </p:txBody>
      </p:sp>
      <p:pic>
        <p:nvPicPr>
          <p:cNvPr id="5" name="Picture 4">
            <a:extLst>
              <a:ext uri="{FF2B5EF4-FFF2-40B4-BE49-F238E27FC236}">
                <a16:creationId xmlns:a16="http://schemas.microsoft.com/office/drawing/2014/main" id="{2D0EF383-85F1-E966-1CB3-EF492208B111}"/>
              </a:ext>
            </a:extLst>
          </p:cNvPr>
          <p:cNvPicPr>
            <a:picLocks noChangeAspect="1"/>
          </p:cNvPicPr>
          <p:nvPr/>
        </p:nvPicPr>
        <p:blipFill>
          <a:blip r:embed="rId2"/>
          <a:stretch>
            <a:fillRect/>
          </a:stretch>
        </p:blipFill>
        <p:spPr>
          <a:xfrm>
            <a:off x="5032817" y="1774193"/>
            <a:ext cx="2555652" cy="3466443"/>
          </a:xfrm>
          <a:prstGeom prst="rect">
            <a:avLst/>
          </a:prstGeom>
        </p:spPr>
      </p:pic>
    </p:spTree>
    <p:extLst>
      <p:ext uri="{BB962C8B-B14F-4D97-AF65-F5344CB8AC3E}">
        <p14:creationId xmlns:p14="http://schemas.microsoft.com/office/powerpoint/2010/main" val="898556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720" y="260649"/>
            <a:ext cx="8544745" cy="6197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309321"/>
            <a:ext cx="8093590" cy="800219"/>
          </a:xfrm>
          <a:prstGeom prst="rect">
            <a:avLst/>
          </a:prstGeom>
          <a:noFill/>
        </p:spPr>
        <p:txBody>
          <a:bodyPr wrap="square" rtlCol="0">
            <a:spAutoFit/>
          </a:bodyPr>
          <a:lstStyle/>
          <a:p>
            <a:r>
              <a:rPr lang="en-IN" sz="1400" b="1" u="sng" dirty="0">
                <a:hlinkClick r:id="rId3"/>
              </a:rPr>
              <a:t>Artificial Intelligence: A Modern Approach, 4th US ed.</a:t>
            </a:r>
            <a:endParaRPr lang="en-IN" sz="1400" b="1" dirty="0"/>
          </a:p>
          <a:p>
            <a:r>
              <a:rPr lang="en-IN" sz="1400" dirty="0"/>
              <a:t>aima.cs.berkeley.edu  by Stuart Russell</a:t>
            </a:r>
          </a:p>
          <a:p>
            <a:endParaRPr lang="en-IN" dirty="0"/>
          </a:p>
        </p:txBody>
      </p:sp>
    </p:spTree>
    <p:extLst>
      <p:ext uri="{BB962C8B-B14F-4D97-AF65-F5344CB8AC3E}">
        <p14:creationId xmlns:p14="http://schemas.microsoft.com/office/powerpoint/2010/main" val="2885443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247526"/>
            <a:ext cx="8496944" cy="61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309321"/>
            <a:ext cx="8093590" cy="800219"/>
          </a:xfrm>
          <a:prstGeom prst="rect">
            <a:avLst/>
          </a:prstGeom>
          <a:noFill/>
        </p:spPr>
        <p:txBody>
          <a:bodyPr wrap="square" rtlCol="0">
            <a:spAutoFit/>
          </a:bodyPr>
          <a:lstStyle/>
          <a:p>
            <a:r>
              <a:rPr lang="en-IN" sz="1400" b="1" u="sng" dirty="0">
                <a:hlinkClick r:id="rId3"/>
              </a:rPr>
              <a:t>Artificial Intelligence: A Modern Approach, 4th US ed.</a:t>
            </a:r>
            <a:endParaRPr lang="en-IN" sz="1400" b="1" dirty="0"/>
          </a:p>
          <a:p>
            <a:r>
              <a:rPr lang="en-IN" sz="1400" dirty="0"/>
              <a:t>aima.cs.berkeley.edu  by Stuart Russell</a:t>
            </a:r>
          </a:p>
          <a:p>
            <a:endParaRPr lang="en-IN" dirty="0"/>
          </a:p>
        </p:txBody>
      </p:sp>
    </p:spTree>
    <p:extLst>
      <p:ext uri="{BB962C8B-B14F-4D97-AF65-F5344CB8AC3E}">
        <p14:creationId xmlns:p14="http://schemas.microsoft.com/office/powerpoint/2010/main" val="1204628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The architecture of knowledge-based agent</a:t>
            </a:r>
            <a:endParaRPr lang="en-US" sz="3600" b="0" strike="noStrike" spc="-1">
              <a:solidFill>
                <a:srgbClr val="000000"/>
              </a:solidFill>
              <a:latin typeface="Century Gothic"/>
            </a:endParaRPr>
          </a:p>
        </p:txBody>
      </p:sp>
      <p:pic>
        <p:nvPicPr>
          <p:cNvPr id="390" name="Picture 4" descr="Diagram&#10;&#10;Description automatically generated"/>
          <p:cNvPicPr/>
          <p:nvPr/>
        </p:nvPicPr>
        <p:blipFill>
          <a:blip r:embed="rId2"/>
          <a:stretch/>
        </p:blipFill>
        <p:spPr>
          <a:xfrm>
            <a:off x="2747160" y="1905120"/>
            <a:ext cx="6729840" cy="3879720"/>
          </a:xfrm>
          <a:prstGeom prst="rect">
            <a:avLst/>
          </a:prstGeom>
          <a:ln w="0">
            <a:noFill/>
          </a:ln>
        </p:spPr>
      </p:pic>
      <p:sp>
        <p:nvSpPr>
          <p:cNvPr id="391" name="TextBox 6"/>
          <p:cNvSpPr/>
          <p:nvPr/>
        </p:nvSpPr>
        <p:spPr>
          <a:xfrm>
            <a:off x="1916640" y="5785200"/>
            <a:ext cx="94939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1" strike="noStrike" spc="-1">
                <a:solidFill>
                  <a:srgbClr val="FF0000"/>
                </a:solidFill>
                <a:latin typeface="inter-regular"/>
              </a:rPr>
              <a:t>Knowledge-base is required for updating knowledge for an agent to learn with experiences and act as per the knowledge.</a:t>
            </a:r>
            <a:endParaRPr lang="en-GB" sz="18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9" y="211648"/>
            <a:ext cx="8424935" cy="638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309321"/>
            <a:ext cx="8093590" cy="800219"/>
          </a:xfrm>
          <a:prstGeom prst="rect">
            <a:avLst/>
          </a:prstGeom>
          <a:noFill/>
        </p:spPr>
        <p:txBody>
          <a:bodyPr wrap="square" rtlCol="0">
            <a:spAutoFit/>
          </a:bodyPr>
          <a:lstStyle/>
          <a:p>
            <a:r>
              <a:rPr lang="en-IN" sz="1400" b="1" u="sng" dirty="0">
                <a:hlinkClick r:id="rId3"/>
              </a:rPr>
              <a:t>Artificial Intelligence: A Modern Approach, 4th US ed.</a:t>
            </a:r>
            <a:endParaRPr lang="en-IN" sz="1400" b="1" dirty="0"/>
          </a:p>
          <a:p>
            <a:r>
              <a:rPr lang="en-IN" sz="1400" dirty="0"/>
              <a:t>aima.cs.berkeley.edu  by Stuart Russell</a:t>
            </a:r>
          </a:p>
          <a:p>
            <a:endParaRPr lang="en-IN" dirty="0"/>
          </a:p>
        </p:txBody>
      </p:sp>
    </p:spTree>
    <p:extLst>
      <p:ext uri="{BB962C8B-B14F-4D97-AF65-F5344CB8AC3E}">
        <p14:creationId xmlns:p14="http://schemas.microsoft.com/office/powerpoint/2010/main" val="3717809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5" y="476672"/>
            <a:ext cx="8310071" cy="5833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309321"/>
            <a:ext cx="8093590" cy="800219"/>
          </a:xfrm>
          <a:prstGeom prst="rect">
            <a:avLst/>
          </a:prstGeom>
          <a:noFill/>
        </p:spPr>
        <p:txBody>
          <a:bodyPr wrap="square" rtlCol="0">
            <a:spAutoFit/>
          </a:bodyPr>
          <a:lstStyle/>
          <a:p>
            <a:r>
              <a:rPr lang="en-IN" sz="1400" b="1" u="sng" dirty="0">
                <a:hlinkClick r:id="rId3"/>
              </a:rPr>
              <a:t>Artificial Intelligence: A Modern Approach, 4th US ed.</a:t>
            </a:r>
            <a:endParaRPr lang="en-IN" sz="1400" b="1" dirty="0"/>
          </a:p>
          <a:p>
            <a:r>
              <a:rPr lang="en-IN" sz="1400" dirty="0"/>
              <a:t>aima.cs.berkeley.edu  by Stuart Russell</a:t>
            </a:r>
          </a:p>
          <a:p>
            <a:endParaRPr lang="en-IN" dirty="0"/>
          </a:p>
        </p:txBody>
      </p:sp>
    </p:spTree>
    <p:extLst>
      <p:ext uri="{BB962C8B-B14F-4D97-AF65-F5344CB8AC3E}">
        <p14:creationId xmlns:p14="http://schemas.microsoft.com/office/powerpoint/2010/main" val="3345472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033" y="407148"/>
            <a:ext cx="8280919" cy="6168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309321"/>
            <a:ext cx="8093590" cy="800219"/>
          </a:xfrm>
          <a:prstGeom prst="rect">
            <a:avLst/>
          </a:prstGeom>
          <a:noFill/>
        </p:spPr>
        <p:txBody>
          <a:bodyPr wrap="square" rtlCol="0">
            <a:spAutoFit/>
          </a:bodyPr>
          <a:lstStyle/>
          <a:p>
            <a:r>
              <a:rPr lang="en-IN" sz="1400" b="1" u="sng" dirty="0">
                <a:hlinkClick r:id="rId3"/>
              </a:rPr>
              <a:t>Artificial Intelligence: A Modern Approach, 4th US ed.</a:t>
            </a:r>
            <a:endParaRPr lang="en-IN" sz="1400" b="1" dirty="0"/>
          </a:p>
          <a:p>
            <a:r>
              <a:rPr lang="en-IN" sz="1400" dirty="0"/>
              <a:t>aima.cs.berkeley.edu  by Stuart Russell</a:t>
            </a:r>
          </a:p>
          <a:p>
            <a:endParaRPr lang="en-IN"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7035510-1B0D-60E3-4EF8-04BD09F8BD2B}"/>
                  </a:ext>
                </a:extLst>
              </p14:cNvPr>
              <p14:cNvContentPartPr/>
              <p14:nvPr/>
            </p14:nvContentPartPr>
            <p14:xfrm>
              <a:off x="5812200" y="2806920"/>
              <a:ext cx="857520" cy="984600"/>
            </p14:xfrm>
          </p:contentPart>
        </mc:Choice>
        <mc:Fallback xmlns="">
          <p:pic>
            <p:nvPicPr>
              <p:cNvPr id="4" name="Ink 3">
                <a:extLst>
                  <a:ext uri="{FF2B5EF4-FFF2-40B4-BE49-F238E27FC236}">
                    <a16:creationId xmlns:a16="http://schemas.microsoft.com/office/drawing/2014/main" id="{E7035510-1B0D-60E3-4EF8-04BD09F8BD2B}"/>
                  </a:ext>
                </a:extLst>
              </p:cNvPr>
              <p:cNvPicPr/>
              <p:nvPr/>
            </p:nvPicPr>
            <p:blipFill>
              <a:blip r:embed="rId5"/>
              <a:stretch>
                <a:fillRect/>
              </a:stretch>
            </p:blipFill>
            <p:spPr>
              <a:xfrm>
                <a:off x="5802840" y="2797560"/>
                <a:ext cx="876240" cy="1003320"/>
              </a:xfrm>
              <a:prstGeom prst="rect">
                <a:avLst/>
              </a:prstGeom>
            </p:spPr>
          </p:pic>
        </mc:Fallback>
      </mc:AlternateContent>
    </p:spTree>
    <p:extLst>
      <p:ext uri="{BB962C8B-B14F-4D97-AF65-F5344CB8AC3E}">
        <p14:creationId xmlns:p14="http://schemas.microsoft.com/office/powerpoint/2010/main" val="3730853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373258"/>
            <a:ext cx="8136904" cy="616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309321"/>
            <a:ext cx="8093590" cy="800219"/>
          </a:xfrm>
          <a:prstGeom prst="rect">
            <a:avLst/>
          </a:prstGeom>
          <a:noFill/>
        </p:spPr>
        <p:txBody>
          <a:bodyPr wrap="square" rtlCol="0">
            <a:spAutoFit/>
          </a:bodyPr>
          <a:lstStyle/>
          <a:p>
            <a:r>
              <a:rPr lang="en-IN" sz="1400" b="1" u="sng" dirty="0">
                <a:hlinkClick r:id="rId3"/>
              </a:rPr>
              <a:t>Artificial Intelligence: A Modern Approach, 4th US ed.</a:t>
            </a:r>
            <a:endParaRPr lang="en-IN" sz="1400" b="1" dirty="0"/>
          </a:p>
          <a:p>
            <a:r>
              <a:rPr lang="en-IN" sz="1400" dirty="0"/>
              <a:t>aima.cs.berkeley.edu  by Stuart Russell</a:t>
            </a:r>
          </a:p>
          <a:p>
            <a:endParaRPr lang="en-IN" dirty="0"/>
          </a:p>
        </p:txBody>
      </p:sp>
    </p:spTree>
    <p:extLst>
      <p:ext uri="{BB962C8B-B14F-4D97-AF65-F5344CB8AC3E}">
        <p14:creationId xmlns:p14="http://schemas.microsoft.com/office/powerpoint/2010/main" val="3113396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604" y="188641"/>
            <a:ext cx="8208912" cy="5781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309321"/>
            <a:ext cx="8093590" cy="800219"/>
          </a:xfrm>
          <a:prstGeom prst="rect">
            <a:avLst/>
          </a:prstGeom>
          <a:noFill/>
        </p:spPr>
        <p:txBody>
          <a:bodyPr wrap="square" rtlCol="0">
            <a:spAutoFit/>
          </a:bodyPr>
          <a:lstStyle/>
          <a:p>
            <a:r>
              <a:rPr lang="en-IN" sz="1400" b="1" u="sng" dirty="0">
                <a:hlinkClick r:id="rId3"/>
              </a:rPr>
              <a:t>Artificial Intelligence: A Modern Approach, 4th US ed.</a:t>
            </a:r>
            <a:endParaRPr lang="en-IN" sz="1400" b="1" dirty="0"/>
          </a:p>
          <a:p>
            <a:r>
              <a:rPr lang="en-IN" sz="1400" dirty="0"/>
              <a:t>aima.cs.berkeley.edu  by Stuart Russell</a:t>
            </a:r>
          </a:p>
          <a:p>
            <a:endParaRPr lang="en-IN" dirty="0"/>
          </a:p>
        </p:txBody>
      </p:sp>
    </p:spTree>
    <p:extLst>
      <p:ext uri="{BB962C8B-B14F-4D97-AF65-F5344CB8AC3E}">
        <p14:creationId xmlns:p14="http://schemas.microsoft.com/office/powerpoint/2010/main" val="969198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79577" y="260649"/>
            <a:ext cx="8032975" cy="582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0" y="6309321"/>
            <a:ext cx="8093590" cy="800219"/>
          </a:xfrm>
          <a:prstGeom prst="rect">
            <a:avLst/>
          </a:prstGeom>
          <a:noFill/>
        </p:spPr>
        <p:txBody>
          <a:bodyPr wrap="square" rtlCol="0">
            <a:spAutoFit/>
          </a:bodyPr>
          <a:lstStyle/>
          <a:p>
            <a:r>
              <a:rPr lang="en-IN" sz="1400" b="1" u="sng" dirty="0">
                <a:hlinkClick r:id="rId3"/>
              </a:rPr>
              <a:t>Artificial Intelligence: A Modern Approach, 4th US ed.</a:t>
            </a:r>
            <a:endParaRPr lang="en-IN" sz="1400" b="1" dirty="0"/>
          </a:p>
          <a:p>
            <a:r>
              <a:rPr lang="en-IN" sz="1400" dirty="0"/>
              <a:t>aima.cs.berkeley.edu  by Stuart Russell</a:t>
            </a:r>
          </a:p>
          <a:p>
            <a:endParaRPr lang="en-IN" dirty="0"/>
          </a:p>
        </p:txBody>
      </p:sp>
    </p:spTree>
    <p:extLst>
      <p:ext uri="{BB962C8B-B14F-4D97-AF65-F5344CB8AC3E}">
        <p14:creationId xmlns:p14="http://schemas.microsoft.com/office/powerpoint/2010/main" val="1396941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5591-14BE-450C-AE63-2FAB1787CC16}"/>
              </a:ext>
            </a:extLst>
          </p:cNvPr>
          <p:cNvSpPr>
            <a:spLocks noGrp="1"/>
          </p:cNvSpPr>
          <p:nvPr>
            <p:ph type="title"/>
          </p:nvPr>
        </p:nvSpPr>
        <p:spPr/>
        <p:txBody>
          <a:bodyPr/>
          <a:lstStyle/>
          <a:p>
            <a:r>
              <a:rPr lang="en-IN" dirty="0"/>
              <a:t>Conjunctive Normal Form</a:t>
            </a:r>
          </a:p>
        </p:txBody>
      </p:sp>
      <p:sp>
        <p:nvSpPr>
          <p:cNvPr id="3" name="Content Placeholder 2">
            <a:extLst>
              <a:ext uri="{FF2B5EF4-FFF2-40B4-BE49-F238E27FC236}">
                <a16:creationId xmlns:a16="http://schemas.microsoft.com/office/drawing/2014/main" id="{05EC0AC0-558B-4FF4-AF33-511082379E1F}"/>
              </a:ext>
            </a:extLst>
          </p:cNvPr>
          <p:cNvSpPr>
            <a:spLocks noGrp="1"/>
          </p:cNvSpPr>
          <p:nvPr>
            <p:ph idx="1"/>
          </p:nvPr>
        </p:nvSpPr>
        <p:spPr/>
        <p:txBody>
          <a:bodyPr/>
          <a:lstStyle/>
          <a:p>
            <a:r>
              <a:rPr lang="en-IN" dirty="0"/>
              <a:t>Conjunctive Normal Form</a:t>
            </a:r>
          </a:p>
          <a:p>
            <a:endParaRPr lang="en-IN" dirty="0"/>
          </a:p>
          <a:p>
            <a:endParaRPr lang="en-IN" dirty="0"/>
          </a:p>
          <a:p>
            <a:r>
              <a:rPr lang="en-IN" dirty="0"/>
              <a:t>E.g., (A ∨ ¬B) ∧ (B ∨ ¬C ∨ ¬D)</a:t>
            </a:r>
          </a:p>
        </p:txBody>
      </p:sp>
      <p:pic>
        <p:nvPicPr>
          <p:cNvPr id="5" name="Picture 4">
            <a:extLst>
              <a:ext uri="{FF2B5EF4-FFF2-40B4-BE49-F238E27FC236}">
                <a16:creationId xmlns:a16="http://schemas.microsoft.com/office/drawing/2014/main" id="{126EA6C1-ACFF-4CA8-AD5E-8476ABD83437}"/>
              </a:ext>
            </a:extLst>
          </p:cNvPr>
          <p:cNvPicPr>
            <a:picLocks noChangeAspect="1"/>
          </p:cNvPicPr>
          <p:nvPr/>
        </p:nvPicPr>
        <p:blipFill>
          <a:blip r:embed="rId2"/>
          <a:stretch>
            <a:fillRect/>
          </a:stretch>
        </p:blipFill>
        <p:spPr>
          <a:xfrm>
            <a:off x="2828717" y="2750654"/>
            <a:ext cx="6296025" cy="800100"/>
          </a:xfrm>
          <a:prstGeom prst="rect">
            <a:avLst/>
          </a:prstGeom>
        </p:spPr>
      </p:pic>
    </p:spTree>
    <p:extLst>
      <p:ext uri="{BB962C8B-B14F-4D97-AF65-F5344CB8AC3E}">
        <p14:creationId xmlns:p14="http://schemas.microsoft.com/office/powerpoint/2010/main" val="3069253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E04E-CCBD-1494-7544-B45D472E27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FD48EC-EBB0-E1CC-0752-CC4AF12F937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70173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424" y="513221"/>
            <a:ext cx="8862576" cy="5652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309321"/>
            <a:ext cx="8093590" cy="800219"/>
          </a:xfrm>
          <a:prstGeom prst="rect">
            <a:avLst/>
          </a:prstGeom>
          <a:noFill/>
        </p:spPr>
        <p:txBody>
          <a:bodyPr wrap="square" rtlCol="0">
            <a:spAutoFit/>
          </a:bodyPr>
          <a:lstStyle/>
          <a:p>
            <a:r>
              <a:rPr lang="en-IN" sz="1400" b="1" u="sng" dirty="0">
                <a:hlinkClick r:id="rId3"/>
              </a:rPr>
              <a:t>Artificial Intelligence: A Modern Approach, 4th US ed.</a:t>
            </a:r>
            <a:endParaRPr lang="en-IN" sz="1400" b="1" dirty="0"/>
          </a:p>
          <a:p>
            <a:r>
              <a:rPr lang="en-IN" sz="1400" dirty="0"/>
              <a:t>aima.cs.berkeley.edu  by Stuart Russell</a:t>
            </a:r>
          </a:p>
          <a:p>
            <a:endParaRPr lang="en-IN" dirty="0"/>
          </a:p>
        </p:txBody>
      </p:sp>
    </p:spTree>
    <p:extLst>
      <p:ext uri="{BB962C8B-B14F-4D97-AF65-F5344CB8AC3E}">
        <p14:creationId xmlns:p14="http://schemas.microsoft.com/office/powerpoint/2010/main" val="4030557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78DC3-0B36-1069-112C-E7ACF10D6249}"/>
              </a:ext>
            </a:extLst>
          </p:cNvPr>
          <p:cNvSpPr>
            <a:spLocks noGrp="1"/>
          </p:cNvSpPr>
          <p:nvPr>
            <p:ph type="title"/>
          </p:nvPr>
        </p:nvSpPr>
        <p:spPr/>
        <p:txBody>
          <a:bodyPr/>
          <a:lstStyle/>
          <a:p>
            <a:r>
              <a:rPr lang="en-US" dirty="0"/>
              <a:t>CNF Conversion</a:t>
            </a:r>
            <a:endParaRPr lang="en-IN" dirty="0"/>
          </a:p>
        </p:txBody>
      </p:sp>
      <p:sp>
        <p:nvSpPr>
          <p:cNvPr id="3" name="Content Placeholder 2">
            <a:extLst>
              <a:ext uri="{FF2B5EF4-FFF2-40B4-BE49-F238E27FC236}">
                <a16:creationId xmlns:a16="http://schemas.microsoft.com/office/drawing/2014/main" id="{9369E8E8-8D31-6095-FDCD-6E1D2D57CAA9}"/>
              </a:ext>
            </a:extLst>
          </p:cNvPr>
          <p:cNvSpPr>
            <a:spLocks noGrp="1"/>
          </p:cNvSpPr>
          <p:nvPr>
            <p:ph idx="1"/>
          </p:nvPr>
        </p:nvSpPr>
        <p:spPr/>
        <p:txBody>
          <a:bodyPr/>
          <a:lstStyle/>
          <a:p>
            <a:r>
              <a:rPr lang="en-IN" dirty="0"/>
              <a:t>(A → B) → C</a:t>
            </a:r>
          </a:p>
          <a:p>
            <a:endParaRPr lang="en-IN" dirty="0"/>
          </a:p>
        </p:txBody>
      </p:sp>
    </p:spTree>
    <p:extLst>
      <p:ext uri="{BB962C8B-B14F-4D97-AF65-F5344CB8AC3E}">
        <p14:creationId xmlns:p14="http://schemas.microsoft.com/office/powerpoint/2010/main" val="679127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257-473A-434D-8839-EA9829AB4ABF}"/>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0C2C9A77-43B2-488A-B4F8-0C1480F95740}"/>
              </a:ext>
            </a:extLst>
          </p:cNvPr>
          <p:cNvSpPr>
            <a:spLocks noGrp="1"/>
          </p:cNvSpPr>
          <p:nvPr>
            <p:ph type="subTitle"/>
          </p:nvPr>
        </p:nvSpPr>
        <p:spPr/>
        <p:txBody>
          <a:bodyPr/>
          <a:lstStyle/>
          <a:p>
            <a:endParaRPr lang="en-IN"/>
          </a:p>
        </p:txBody>
      </p:sp>
      <p:pic>
        <p:nvPicPr>
          <p:cNvPr id="5" name="Picture 4">
            <a:extLst>
              <a:ext uri="{FF2B5EF4-FFF2-40B4-BE49-F238E27FC236}">
                <a16:creationId xmlns:a16="http://schemas.microsoft.com/office/drawing/2014/main" id="{236DD45C-B789-482A-ADEB-1DA71378B93E}"/>
              </a:ext>
            </a:extLst>
          </p:cNvPr>
          <p:cNvPicPr>
            <a:picLocks noChangeAspect="1"/>
          </p:cNvPicPr>
          <p:nvPr/>
        </p:nvPicPr>
        <p:blipFill>
          <a:blip r:embed="rId2"/>
          <a:stretch>
            <a:fillRect/>
          </a:stretch>
        </p:blipFill>
        <p:spPr>
          <a:xfrm>
            <a:off x="1938167" y="624240"/>
            <a:ext cx="9661833" cy="6073637"/>
          </a:xfrm>
          <a:prstGeom prst="rect">
            <a:avLst/>
          </a:prstGeom>
        </p:spPr>
      </p:pic>
    </p:spTree>
    <p:extLst>
      <p:ext uri="{BB962C8B-B14F-4D97-AF65-F5344CB8AC3E}">
        <p14:creationId xmlns:p14="http://schemas.microsoft.com/office/powerpoint/2010/main" val="2469941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3C78-1D0B-4769-AD88-0D5E5F87D76B}"/>
              </a:ext>
            </a:extLst>
          </p:cNvPr>
          <p:cNvSpPr>
            <a:spLocks noGrp="1"/>
          </p:cNvSpPr>
          <p:nvPr>
            <p:ph type="title"/>
          </p:nvPr>
        </p:nvSpPr>
        <p:spPr/>
        <p:txBody>
          <a:bodyPr/>
          <a:lstStyle/>
          <a:p>
            <a:r>
              <a:rPr lang="en-US" dirty="0"/>
              <a:t>CNF Conversion</a:t>
            </a:r>
            <a:endParaRPr lang="en-IN" dirty="0"/>
          </a:p>
        </p:txBody>
      </p:sp>
      <p:sp>
        <p:nvSpPr>
          <p:cNvPr id="3" name="Content Placeholder 2">
            <a:extLst>
              <a:ext uri="{FF2B5EF4-FFF2-40B4-BE49-F238E27FC236}">
                <a16:creationId xmlns:a16="http://schemas.microsoft.com/office/drawing/2014/main" id="{72BA5477-181D-49EF-91F8-5630844665D7}"/>
              </a:ext>
            </a:extLst>
          </p:cNvPr>
          <p:cNvSpPr>
            <a:spLocks noGrp="1"/>
          </p:cNvSpPr>
          <p:nvPr>
            <p:ph idx="1"/>
          </p:nvPr>
        </p:nvSpPr>
        <p:spPr/>
        <p:txBody>
          <a:bodyPr/>
          <a:lstStyle/>
          <a:p>
            <a:endParaRPr lang="pt-BR" dirty="0"/>
          </a:p>
          <a:p>
            <a:r>
              <a:rPr lang="pt-BR" dirty="0"/>
              <a:t>(P → (Q → R)) → (P → (R → Q)) </a:t>
            </a:r>
          </a:p>
          <a:p>
            <a:endParaRPr lang="pt-BR" dirty="0"/>
          </a:p>
          <a:p>
            <a:r>
              <a:rPr lang="pt-BR" dirty="0"/>
              <a:t>(P → Q) → ((Q → R) → (P → R))</a:t>
            </a:r>
            <a:endParaRPr lang="en-IN" dirty="0"/>
          </a:p>
        </p:txBody>
      </p:sp>
    </p:spTree>
    <p:extLst>
      <p:ext uri="{BB962C8B-B14F-4D97-AF65-F5344CB8AC3E}">
        <p14:creationId xmlns:p14="http://schemas.microsoft.com/office/powerpoint/2010/main" val="738835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3F56-3E6C-48E7-853F-CEEECD11BFBE}"/>
              </a:ext>
            </a:extLst>
          </p:cNvPr>
          <p:cNvSpPr>
            <a:spLocks noGrp="1"/>
          </p:cNvSpPr>
          <p:nvPr>
            <p:ph type="title"/>
          </p:nvPr>
        </p:nvSpPr>
        <p:spPr/>
        <p:txBody>
          <a:bodyPr/>
          <a:lstStyle/>
          <a:p>
            <a:r>
              <a:rPr lang="en-US" dirty="0"/>
              <a:t>Resolution</a:t>
            </a:r>
            <a:endParaRPr lang="en-IN" dirty="0"/>
          </a:p>
        </p:txBody>
      </p:sp>
      <p:sp>
        <p:nvSpPr>
          <p:cNvPr id="3" name="Content Placeholder 2">
            <a:extLst>
              <a:ext uri="{FF2B5EF4-FFF2-40B4-BE49-F238E27FC236}">
                <a16:creationId xmlns:a16="http://schemas.microsoft.com/office/drawing/2014/main" id="{17F8422F-9F4B-4F24-9062-9F14498A307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464638E-9ED9-4827-BC1F-1D64C48973B3}"/>
              </a:ext>
            </a:extLst>
          </p:cNvPr>
          <p:cNvPicPr>
            <a:picLocks noChangeAspect="1"/>
          </p:cNvPicPr>
          <p:nvPr/>
        </p:nvPicPr>
        <p:blipFill>
          <a:blip r:embed="rId2"/>
          <a:stretch>
            <a:fillRect/>
          </a:stretch>
        </p:blipFill>
        <p:spPr>
          <a:xfrm>
            <a:off x="2589120" y="1301189"/>
            <a:ext cx="6690037" cy="4609651"/>
          </a:xfrm>
          <a:prstGeom prst="rect">
            <a:avLst/>
          </a:prstGeom>
        </p:spPr>
      </p:pic>
    </p:spTree>
    <p:extLst>
      <p:ext uri="{BB962C8B-B14F-4D97-AF65-F5344CB8AC3E}">
        <p14:creationId xmlns:p14="http://schemas.microsoft.com/office/powerpoint/2010/main" val="2041016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65F3-AFEE-4AB1-9E14-B069C5CC1632}"/>
              </a:ext>
            </a:extLst>
          </p:cNvPr>
          <p:cNvSpPr>
            <a:spLocks noGrp="1"/>
          </p:cNvSpPr>
          <p:nvPr>
            <p:ph type="title"/>
          </p:nvPr>
        </p:nvSpPr>
        <p:spPr/>
        <p:txBody>
          <a:bodyPr/>
          <a:lstStyle/>
          <a:p>
            <a:r>
              <a:rPr lang="en-US" dirty="0"/>
              <a:t>Resolution example</a:t>
            </a:r>
            <a:endParaRPr lang="en-IN" dirty="0"/>
          </a:p>
        </p:txBody>
      </p:sp>
      <p:sp>
        <p:nvSpPr>
          <p:cNvPr id="3" name="Content Placeholder 2">
            <a:extLst>
              <a:ext uri="{FF2B5EF4-FFF2-40B4-BE49-F238E27FC236}">
                <a16:creationId xmlns:a16="http://schemas.microsoft.com/office/drawing/2014/main" id="{5E11CA52-85C0-4BB4-9084-EF29481F2375}"/>
              </a:ext>
            </a:extLst>
          </p:cNvPr>
          <p:cNvSpPr>
            <a:spLocks noGrp="1"/>
          </p:cNvSpPr>
          <p:nvPr>
            <p:ph idx="1"/>
          </p:nvPr>
        </p:nvSpPr>
        <p:spPr/>
        <p:txBody>
          <a:bodyPr/>
          <a:lstStyle/>
          <a:p>
            <a:r>
              <a:rPr lang="en-US" dirty="0"/>
              <a:t>If Ram is graduating then he will be happy.</a:t>
            </a:r>
          </a:p>
          <a:p>
            <a:r>
              <a:rPr lang="en-US" dirty="0"/>
              <a:t>If Ram is happy then he will smile.</a:t>
            </a:r>
          </a:p>
          <a:p>
            <a:r>
              <a:rPr lang="en-US" dirty="0"/>
              <a:t>Ram is graduating. </a:t>
            </a:r>
          </a:p>
          <a:p>
            <a:r>
              <a:rPr lang="en-US" dirty="0">
                <a:solidFill>
                  <a:srgbClr val="FF0000"/>
                </a:solidFill>
              </a:rPr>
              <a:t>Ram is smiling</a:t>
            </a:r>
          </a:p>
          <a:p>
            <a:endParaRPr lang="en-IN" dirty="0"/>
          </a:p>
        </p:txBody>
      </p:sp>
    </p:spTree>
    <p:extLst>
      <p:ext uri="{BB962C8B-B14F-4D97-AF65-F5344CB8AC3E}">
        <p14:creationId xmlns:p14="http://schemas.microsoft.com/office/powerpoint/2010/main" val="1313979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482C-53BD-4FB4-87FF-BAD1EDB840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C35F8D-59CA-40A3-AF76-3E88482D6BB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94660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868B-46C2-14E1-DFE7-D441D0BA34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AAE832-F23C-6463-B537-815B66DF33A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4423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3E46-47A4-4471-888B-A3DDCAA1B8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4D8828-513F-473F-A40A-5D758DEA202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390846-DAD9-CB83-5EE2-1AA02A1F7F86}"/>
              </a:ext>
            </a:extLst>
          </p:cNvPr>
          <p:cNvPicPr>
            <a:picLocks noChangeAspect="1"/>
          </p:cNvPicPr>
          <p:nvPr/>
        </p:nvPicPr>
        <p:blipFill>
          <a:blip r:embed="rId2"/>
          <a:stretch>
            <a:fillRect/>
          </a:stretch>
        </p:blipFill>
        <p:spPr>
          <a:xfrm>
            <a:off x="2589120" y="624240"/>
            <a:ext cx="8133013" cy="1326335"/>
          </a:xfrm>
          <a:prstGeom prst="rect">
            <a:avLst/>
          </a:prstGeom>
        </p:spPr>
      </p:pic>
    </p:spTree>
    <p:extLst>
      <p:ext uri="{BB962C8B-B14F-4D97-AF65-F5344CB8AC3E}">
        <p14:creationId xmlns:p14="http://schemas.microsoft.com/office/powerpoint/2010/main" val="1489209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58B3-B1EC-2D0A-25B7-BCC7DF9B9D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2E5073-269B-42F1-3084-C3A60D6951E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54809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E72A-F529-4E2D-8479-95BC0724C25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AA3F54-8C0E-42FC-954C-6E9939AD8CE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B680263-85A2-4DE1-B453-5CD9F5FF4BF8}"/>
              </a:ext>
            </a:extLst>
          </p:cNvPr>
          <p:cNvPicPr>
            <a:picLocks noChangeAspect="1"/>
          </p:cNvPicPr>
          <p:nvPr/>
        </p:nvPicPr>
        <p:blipFill>
          <a:blip r:embed="rId2"/>
          <a:stretch>
            <a:fillRect/>
          </a:stretch>
        </p:blipFill>
        <p:spPr>
          <a:xfrm>
            <a:off x="2431981" y="624240"/>
            <a:ext cx="8922091" cy="4830630"/>
          </a:xfrm>
          <a:prstGeom prst="rect">
            <a:avLst/>
          </a:prstGeom>
        </p:spPr>
      </p:pic>
    </p:spTree>
    <p:extLst>
      <p:ext uri="{BB962C8B-B14F-4D97-AF65-F5344CB8AC3E}">
        <p14:creationId xmlns:p14="http://schemas.microsoft.com/office/powerpoint/2010/main" val="4116480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B6E-3270-A96C-C750-90271446E1A9}"/>
              </a:ext>
            </a:extLst>
          </p:cNvPr>
          <p:cNvSpPr>
            <a:spLocks noGrp="1"/>
          </p:cNvSpPr>
          <p:nvPr>
            <p:ph type="title"/>
          </p:nvPr>
        </p:nvSpPr>
        <p:spPr/>
        <p:txBody>
          <a:bodyPr/>
          <a:lstStyle/>
          <a:p>
            <a:br>
              <a:rPr lang="en-US" sz="3600" dirty="0"/>
            </a:br>
            <a:br>
              <a:rPr lang="en-US" sz="3600" dirty="0"/>
            </a:br>
            <a:r>
              <a:rPr lang="en-IN" sz="3600" dirty="0"/>
              <a:t>Q. is</a:t>
            </a:r>
          </a:p>
        </p:txBody>
      </p:sp>
      <p:pic>
        <p:nvPicPr>
          <p:cNvPr id="7" name="Content Placeholder 6">
            <a:extLst>
              <a:ext uri="{FF2B5EF4-FFF2-40B4-BE49-F238E27FC236}">
                <a16:creationId xmlns:a16="http://schemas.microsoft.com/office/drawing/2014/main" id="{CF5CA2ED-141A-E985-84AD-34E78B3E2508}"/>
              </a:ext>
            </a:extLst>
          </p:cNvPr>
          <p:cNvPicPr>
            <a:picLocks noGrp="1" noChangeAspect="1"/>
          </p:cNvPicPr>
          <p:nvPr>
            <p:ph idx="1"/>
          </p:nvPr>
        </p:nvPicPr>
        <p:blipFill>
          <a:blip r:embed="rId2"/>
          <a:stretch>
            <a:fillRect/>
          </a:stretch>
        </p:blipFill>
        <p:spPr>
          <a:xfrm>
            <a:off x="4078159" y="1668720"/>
            <a:ext cx="542925" cy="571500"/>
          </a:xfrm>
        </p:spPr>
      </p:pic>
      <p:pic>
        <p:nvPicPr>
          <p:cNvPr id="5" name="Picture 4">
            <a:extLst>
              <a:ext uri="{FF2B5EF4-FFF2-40B4-BE49-F238E27FC236}">
                <a16:creationId xmlns:a16="http://schemas.microsoft.com/office/drawing/2014/main" id="{D02254B8-2D33-6B20-6E1F-494C539FCB9A}"/>
              </a:ext>
            </a:extLst>
          </p:cNvPr>
          <p:cNvPicPr>
            <a:picLocks noChangeAspect="1"/>
          </p:cNvPicPr>
          <p:nvPr/>
        </p:nvPicPr>
        <p:blipFill>
          <a:blip r:embed="rId3"/>
          <a:stretch>
            <a:fillRect/>
          </a:stretch>
        </p:blipFill>
        <p:spPr>
          <a:xfrm>
            <a:off x="3047014" y="624240"/>
            <a:ext cx="4857750" cy="609600"/>
          </a:xfrm>
          <a:prstGeom prst="rect">
            <a:avLst/>
          </a:prstGeom>
        </p:spPr>
      </p:pic>
    </p:spTree>
    <p:extLst>
      <p:ext uri="{BB962C8B-B14F-4D97-AF65-F5344CB8AC3E}">
        <p14:creationId xmlns:p14="http://schemas.microsoft.com/office/powerpoint/2010/main" val="3533408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C1B3-E8BD-0D42-396D-F27E104EBF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A78F3D-0BB6-769C-747E-23724324C42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FF22C3E-FC2F-7B33-0F1E-70AD8B756B76}"/>
              </a:ext>
            </a:extLst>
          </p:cNvPr>
          <p:cNvPicPr>
            <a:picLocks noChangeAspect="1"/>
          </p:cNvPicPr>
          <p:nvPr/>
        </p:nvPicPr>
        <p:blipFill>
          <a:blip r:embed="rId2"/>
          <a:stretch>
            <a:fillRect/>
          </a:stretch>
        </p:blipFill>
        <p:spPr>
          <a:xfrm>
            <a:off x="1795133" y="1143985"/>
            <a:ext cx="10220325" cy="3981450"/>
          </a:xfrm>
          <a:prstGeom prst="rect">
            <a:avLst/>
          </a:prstGeom>
        </p:spPr>
      </p:pic>
    </p:spTree>
    <p:extLst>
      <p:ext uri="{BB962C8B-B14F-4D97-AF65-F5344CB8AC3E}">
        <p14:creationId xmlns:p14="http://schemas.microsoft.com/office/powerpoint/2010/main" val="426942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5947-C405-4D23-91CF-F9B2655E62E0}"/>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3CC5E2C8-F8BA-4195-81A2-3521645D2120}"/>
              </a:ext>
            </a:extLst>
          </p:cNvPr>
          <p:cNvSpPr>
            <a:spLocks noGrp="1"/>
          </p:cNvSpPr>
          <p:nvPr>
            <p:ph type="subTitle"/>
          </p:nvPr>
        </p:nvSpPr>
        <p:spPr/>
        <p:txBody>
          <a:bodyPr/>
          <a:lstStyle/>
          <a:p>
            <a:endParaRPr lang="en-IN"/>
          </a:p>
        </p:txBody>
      </p:sp>
      <p:pic>
        <p:nvPicPr>
          <p:cNvPr id="5" name="Picture 4">
            <a:extLst>
              <a:ext uri="{FF2B5EF4-FFF2-40B4-BE49-F238E27FC236}">
                <a16:creationId xmlns:a16="http://schemas.microsoft.com/office/drawing/2014/main" id="{7974E7F8-8665-42E0-AADD-A3A946C26D1E}"/>
              </a:ext>
            </a:extLst>
          </p:cNvPr>
          <p:cNvPicPr>
            <a:picLocks noChangeAspect="1"/>
          </p:cNvPicPr>
          <p:nvPr/>
        </p:nvPicPr>
        <p:blipFill>
          <a:blip r:embed="rId2"/>
          <a:stretch>
            <a:fillRect/>
          </a:stretch>
        </p:blipFill>
        <p:spPr>
          <a:xfrm>
            <a:off x="1937715" y="624240"/>
            <a:ext cx="9755262" cy="4742890"/>
          </a:xfrm>
          <a:prstGeom prst="rect">
            <a:avLst/>
          </a:prstGeom>
        </p:spPr>
      </p:pic>
    </p:spTree>
    <p:extLst>
      <p:ext uri="{BB962C8B-B14F-4D97-AF65-F5344CB8AC3E}">
        <p14:creationId xmlns:p14="http://schemas.microsoft.com/office/powerpoint/2010/main" val="2628832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Limitations of PL</a:t>
            </a:r>
            <a:endParaRPr lang="en-US" sz="3600" b="0" strike="noStrike" spc="-1">
              <a:solidFill>
                <a:srgbClr val="000000"/>
              </a:solidFill>
              <a:latin typeface="Century Gothic"/>
            </a:endParaRPr>
          </a:p>
        </p:txBody>
      </p:sp>
      <p:sp>
        <p:nvSpPr>
          <p:cNvPr id="445" name="PlaceHolder 2"/>
          <p:cNvSpPr>
            <a:spLocks noGrp="1"/>
          </p:cNvSpPr>
          <p:nvPr>
            <p:ph/>
          </p:nvPr>
        </p:nvSpPr>
        <p:spPr>
          <a:xfrm>
            <a:off x="2593080" y="1609560"/>
            <a:ext cx="9227160" cy="488592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rPr>
              <a:t>We cannot represent relations like ALL, some, or none with propositional logic. </a:t>
            </a:r>
          </a:p>
          <a:p>
            <a:pPr>
              <a:lnSpc>
                <a:spcPct val="100000"/>
              </a:lnSpc>
              <a:spcBef>
                <a:spcPts val="1001"/>
              </a:spcBef>
            </a:pPr>
            <a:endParaRPr lang="en-US" sz="24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rPr>
              <a:t>Example: All students are intelligent. Some mangos are sweet.</a:t>
            </a:r>
          </a:p>
          <a:p>
            <a:pPr>
              <a:lnSpc>
                <a:spcPct val="100000"/>
              </a:lnSpc>
              <a:spcBef>
                <a:spcPts val="1001"/>
              </a:spcBef>
            </a:pPr>
            <a:endParaRPr lang="en-US" sz="24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rPr>
              <a:t>Propositional logic has limited expressive power. In propositional logic, we cannot describe statements in terms of their properties or logical relationships.</a:t>
            </a:r>
          </a:p>
        </p:txBody>
      </p:sp>
    </p:spTree>
    <p:extLst>
      <p:ext uri="{BB962C8B-B14F-4D97-AF65-F5344CB8AC3E}">
        <p14:creationId xmlns:p14="http://schemas.microsoft.com/office/powerpoint/2010/main" val="4227186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B47B-BBA8-4775-AB2F-DE1E536FA2A5}"/>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081E05B6-3AEE-4A88-8EF4-7F045E2D41AD}"/>
              </a:ext>
            </a:extLst>
          </p:cNvPr>
          <p:cNvSpPr>
            <a:spLocks noGrp="1"/>
          </p:cNvSpPr>
          <p:nvPr>
            <p:ph type="subTitle"/>
          </p:nvPr>
        </p:nvSpPr>
        <p:spPr/>
        <p:txBody>
          <a:bodyPr/>
          <a:lstStyle/>
          <a:p>
            <a:endParaRPr lang="en-IN"/>
          </a:p>
        </p:txBody>
      </p:sp>
      <p:pic>
        <p:nvPicPr>
          <p:cNvPr id="5" name="Picture 4">
            <a:extLst>
              <a:ext uri="{FF2B5EF4-FFF2-40B4-BE49-F238E27FC236}">
                <a16:creationId xmlns:a16="http://schemas.microsoft.com/office/drawing/2014/main" id="{66B312DD-82E6-4D1E-ADEA-1C99B5528359}"/>
              </a:ext>
            </a:extLst>
          </p:cNvPr>
          <p:cNvPicPr>
            <a:picLocks noChangeAspect="1"/>
          </p:cNvPicPr>
          <p:nvPr/>
        </p:nvPicPr>
        <p:blipFill>
          <a:blip r:embed="rId2"/>
          <a:stretch>
            <a:fillRect/>
          </a:stretch>
        </p:blipFill>
        <p:spPr>
          <a:xfrm>
            <a:off x="1755503" y="624241"/>
            <a:ext cx="10029140" cy="4703134"/>
          </a:xfrm>
          <a:prstGeom prst="rect">
            <a:avLst/>
          </a:prstGeom>
        </p:spPr>
      </p:pic>
    </p:spTree>
    <p:extLst>
      <p:ext uri="{BB962C8B-B14F-4D97-AF65-F5344CB8AC3E}">
        <p14:creationId xmlns:p14="http://schemas.microsoft.com/office/powerpoint/2010/main" val="667456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3241-1FA9-4CEF-BF4A-99CAF0F089B4}"/>
              </a:ext>
            </a:extLst>
          </p:cNvPr>
          <p:cNvSpPr>
            <a:spLocks noGrp="1"/>
          </p:cNvSpPr>
          <p:nvPr>
            <p:ph type="title"/>
          </p:nvPr>
        </p:nvSpPr>
        <p:spPr/>
        <p:txBody>
          <a:bodyPr/>
          <a:lstStyle/>
          <a:p>
            <a:r>
              <a:rPr lang="en-US" altLang="en-US" b="1" dirty="0">
                <a:solidFill>
                  <a:schemeClr val="accent2"/>
                </a:solidFill>
              </a:rPr>
              <a:t>Quantifiers</a:t>
            </a:r>
            <a:br>
              <a:rPr lang="en-US" altLang="en-US" dirty="0">
                <a:solidFill>
                  <a:schemeClr val="accent2"/>
                </a:solidFill>
              </a:rPr>
            </a:br>
            <a:endParaRPr lang="en-IN" dirty="0"/>
          </a:p>
        </p:txBody>
      </p:sp>
      <p:sp>
        <p:nvSpPr>
          <p:cNvPr id="3" name="Subtitle 2">
            <a:extLst>
              <a:ext uri="{FF2B5EF4-FFF2-40B4-BE49-F238E27FC236}">
                <a16:creationId xmlns:a16="http://schemas.microsoft.com/office/drawing/2014/main" id="{C81115D1-A741-40E4-8D7A-7A5792427BB4}"/>
              </a:ext>
            </a:extLst>
          </p:cNvPr>
          <p:cNvSpPr>
            <a:spLocks noGrp="1"/>
          </p:cNvSpPr>
          <p:nvPr>
            <p:ph type="subTitle"/>
          </p:nvPr>
        </p:nvSpPr>
        <p:spPr>
          <a:xfrm>
            <a:off x="2732228" y="2910240"/>
            <a:ext cx="8911440" cy="1280520"/>
          </a:xfrm>
        </p:spPr>
        <p:txBody>
          <a:bodyPr/>
          <a:lstStyle/>
          <a:p>
            <a:pPr lvl="1"/>
            <a:r>
              <a:rPr lang="en-US" altLang="en-US" sz="2800" dirty="0"/>
              <a:t>Universal </a:t>
            </a:r>
            <a:r>
              <a:rPr lang="en-US" altLang="en-US" sz="2800" b="1" dirty="0">
                <a:sym typeface="Symbol" panose="05050102010706020507" pitchFamily="18" charset="2"/>
              </a:rPr>
              <a:t>x</a:t>
            </a:r>
          </a:p>
          <a:p>
            <a:pPr lvl="1"/>
            <a:endParaRPr lang="en-US" altLang="en-US" sz="2800" b="1" dirty="0">
              <a:sym typeface="Symbol" panose="05050102010706020507" pitchFamily="18" charset="2"/>
            </a:endParaRPr>
          </a:p>
          <a:p>
            <a:pPr lvl="1"/>
            <a:r>
              <a:rPr lang="en-US" altLang="en-US" sz="2800" dirty="0">
                <a:sym typeface="Symbol" panose="05050102010706020507" pitchFamily="18" charset="2"/>
              </a:rPr>
              <a:t> </a:t>
            </a:r>
            <a:endParaRPr lang="en-US" altLang="en-US" sz="2800" dirty="0"/>
          </a:p>
          <a:p>
            <a:pPr lvl="1"/>
            <a:r>
              <a:rPr lang="en-US" altLang="en-US" sz="2800" dirty="0"/>
              <a:t>Existential </a:t>
            </a:r>
            <a:r>
              <a:rPr lang="en-US" altLang="en-US" sz="2800" b="1" dirty="0">
                <a:sym typeface="Symbol" panose="05050102010706020507" pitchFamily="18" charset="2"/>
              </a:rPr>
              <a:t></a:t>
            </a:r>
            <a:r>
              <a:rPr lang="en-US" altLang="en-US" sz="2800" b="1" dirty="0"/>
              <a:t>x</a:t>
            </a:r>
            <a:r>
              <a:rPr lang="en-US" altLang="en-US" sz="2800" dirty="0"/>
              <a:t> </a:t>
            </a:r>
            <a:endParaRPr lang="en-US" altLang="en-US" dirty="0"/>
          </a:p>
          <a:p>
            <a:endParaRPr lang="en-IN" dirty="0"/>
          </a:p>
        </p:txBody>
      </p:sp>
    </p:spTree>
    <p:extLst>
      <p:ext uri="{BB962C8B-B14F-4D97-AF65-F5344CB8AC3E}">
        <p14:creationId xmlns:p14="http://schemas.microsoft.com/office/powerpoint/2010/main" val="13266858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750389-BDF1-4FEA-9BA8-0B3C02711E86}"/>
              </a:ext>
            </a:extLst>
          </p:cNvPr>
          <p:cNvSpPr txBox="1"/>
          <p:nvPr/>
        </p:nvSpPr>
        <p:spPr>
          <a:xfrm>
            <a:off x="2434053" y="837118"/>
            <a:ext cx="9055581" cy="4358116"/>
          </a:xfrm>
          <a:prstGeom prst="rect">
            <a:avLst/>
          </a:prstGeom>
          <a:noFill/>
        </p:spPr>
        <p:txBody>
          <a:bodyPr wrap="square">
            <a:spAutoFit/>
          </a:bodyPr>
          <a:lstStyle/>
          <a:p>
            <a:pPr>
              <a:lnSpc>
                <a:spcPct val="90000"/>
              </a:lnSpc>
            </a:pPr>
            <a:r>
              <a:rPr lang="en-US" altLang="en-US" sz="2800" b="1" dirty="0">
                <a:solidFill>
                  <a:schemeClr val="accent2"/>
                </a:solidFill>
              </a:rPr>
              <a:t>Universal</a:t>
            </a:r>
            <a:r>
              <a:rPr lang="en-US" altLang="en-US" sz="2800" b="1" dirty="0"/>
              <a:t> quantification</a:t>
            </a:r>
            <a:r>
              <a:rPr lang="en-US" altLang="en-US" sz="2800" dirty="0"/>
              <a:t> </a:t>
            </a:r>
          </a:p>
          <a:p>
            <a:pPr lvl="1">
              <a:lnSpc>
                <a:spcPct val="90000"/>
              </a:lnSpc>
            </a:pPr>
            <a:r>
              <a:rPr lang="en-US" altLang="en-US" sz="2800" dirty="0"/>
              <a:t>(</a:t>
            </a:r>
            <a:r>
              <a:rPr lang="en-US" altLang="en-US" sz="2800" b="1" dirty="0">
                <a:sym typeface="Symbol" panose="05050102010706020507" pitchFamily="18" charset="2"/>
              </a:rPr>
              <a:t></a:t>
            </a:r>
            <a:r>
              <a:rPr lang="en-US" altLang="en-US" sz="2800" dirty="0"/>
              <a:t>x)P(x) means that P holds for </a:t>
            </a:r>
            <a:r>
              <a:rPr lang="en-US" altLang="en-US" sz="2800" b="1" dirty="0"/>
              <a:t>all</a:t>
            </a:r>
            <a:r>
              <a:rPr lang="en-US" altLang="en-US" sz="2800" dirty="0"/>
              <a:t> values of x in the domain associated with that variable</a:t>
            </a:r>
          </a:p>
          <a:p>
            <a:pPr lvl="1">
              <a:lnSpc>
                <a:spcPct val="90000"/>
              </a:lnSpc>
            </a:pPr>
            <a:r>
              <a:rPr lang="en-US" altLang="en-US" sz="2800" dirty="0"/>
              <a:t>E.g., (</a:t>
            </a:r>
            <a:r>
              <a:rPr lang="en-US" altLang="en-US" sz="2800" b="1" dirty="0">
                <a:sym typeface="Symbol" panose="05050102010706020507" pitchFamily="18" charset="2"/>
              </a:rPr>
              <a:t></a:t>
            </a:r>
            <a:r>
              <a:rPr lang="en-US" altLang="en-US" sz="2800" dirty="0"/>
              <a:t>x) dolphin(x) </a:t>
            </a:r>
            <a:r>
              <a:rPr lang="en-US" altLang="en-US" sz="2800" dirty="0">
                <a:sym typeface="Symbol" panose="05050102010706020507" pitchFamily="18" charset="2"/>
              </a:rPr>
              <a:t></a:t>
            </a:r>
            <a:r>
              <a:rPr lang="en-US" altLang="en-US" sz="2800" dirty="0"/>
              <a:t> mammal(x) </a:t>
            </a:r>
          </a:p>
          <a:p>
            <a:pPr lvl="1">
              <a:lnSpc>
                <a:spcPct val="90000"/>
              </a:lnSpc>
            </a:pPr>
            <a:endParaRPr lang="en-US" altLang="en-US" sz="2800" dirty="0"/>
          </a:p>
          <a:p>
            <a:pPr>
              <a:lnSpc>
                <a:spcPct val="90000"/>
              </a:lnSpc>
            </a:pPr>
            <a:r>
              <a:rPr lang="en-US" altLang="en-US" sz="2800" b="1" dirty="0">
                <a:solidFill>
                  <a:schemeClr val="accent2"/>
                </a:solidFill>
              </a:rPr>
              <a:t>Existential</a:t>
            </a:r>
            <a:r>
              <a:rPr lang="en-US" altLang="en-US" sz="2800" dirty="0"/>
              <a:t> </a:t>
            </a:r>
            <a:r>
              <a:rPr lang="en-US" altLang="en-US" sz="2800" b="1" dirty="0"/>
              <a:t>quantification</a:t>
            </a:r>
            <a:r>
              <a:rPr lang="en-US" altLang="en-US" sz="2800" dirty="0"/>
              <a:t> </a:t>
            </a:r>
          </a:p>
          <a:p>
            <a:pPr lvl="1">
              <a:lnSpc>
                <a:spcPct val="90000"/>
              </a:lnSpc>
            </a:pPr>
            <a:r>
              <a:rPr lang="en-US" altLang="en-US" sz="2800" dirty="0"/>
              <a:t>(</a:t>
            </a:r>
            <a:r>
              <a:rPr lang="en-US" altLang="en-US" sz="2800" b="1" dirty="0">
                <a:sym typeface="Symbol" panose="05050102010706020507" pitchFamily="18" charset="2"/>
              </a:rPr>
              <a:t></a:t>
            </a:r>
            <a:r>
              <a:rPr lang="en-US" altLang="en-US" sz="2800" dirty="0"/>
              <a:t> x)P(x) means that P holds for </a:t>
            </a:r>
            <a:r>
              <a:rPr lang="en-US" altLang="en-US" sz="2800" b="1" dirty="0"/>
              <a:t>some</a:t>
            </a:r>
            <a:r>
              <a:rPr lang="en-US" altLang="en-US" sz="2800" dirty="0"/>
              <a:t> value of x in the domain associated with that variable</a:t>
            </a:r>
          </a:p>
          <a:p>
            <a:pPr lvl="1">
              <a:lnSpc>
                <a:spcPct val="90000"/>
              </a:lnSpc>
            </a:pPr>
            <a:r>
              <a:rPr lang="en-US" altLang="en-US" sz="2800" dirty="0"/>
              <a:t>E.g., (</a:t>
            </a:r>
            <a:r>
              <a:rPr lang="en-US" altLang="en-US" sz="2800" b="1" dirty="0">
                <a:sym typeface="Symbol" panose="05050102010706020507" pitchFamily="18" charset="2"/>
              </a:rPr>
              <a:t></a:t>
            </a:r>
            <a:r>
              <a:rPr lang="en-US" altLang="en-US" sz="2800" dirty="0"/>
              <a:t> x) mammal(x) </a:t>
            </a:r>
            <a:r>
              <a:rPr lang="en-US" altLang="en-US" sz="2800" dirty="0">
                <a:sym typeface="Symbol" panose="05050102010706020507" pitchFamily="18" charset="2"/>
              </a:rPr>
              <a:t></a:t>
            </a:r>
            <a:r>
              <a:rPr lang="en-US" altLang="en-US" sz="2800" dirty="0"/>
              <a:t> lays-eggs(x)</a:t>
            </a:r>
          </a:p>
          <a:p>
            <a:pPr lvl="1">
              <a:lnSpc>
                <a:spcPct val="90000"/>
              </a:lnSpc>
            </a:pPr>
            <a:r>
              <a:rPr lang="en-US" altLang="en-US" sz="2800" dirty="0"/>
              <a:t>Permits one to make a statement about some object without naming it</a:t>
            </a:r>
          </a:p>
        </p:txBody>
      </p:sp>
    </p:spTree>
    <p:extLst>
      <p:ext uri="{BB962C8B-B14F-4D97-AF65-F5344CB8AC3E}">
        <p14:creationId xmlns:p14="http://schemas.microsoft.com/office/powerpoint/2010/main" val="34675235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B7CA1ADB-6171-4928-82F5-23AB03ACCE4D}"/>
              </a:ext>
            </a:extLst>
          </p:cNvPr>
          <p:cNvSpPr>
            <a:spLocks noGrp="1" noChangeArrowheads="1"/>
          </p:cNvSpPr>
          <p:nvPr>
            <p:ph type="title"/>
          </p:nvPr>
        </p:nvSpPr>
        <p:spPr>
          <a:xfrm>
            <a:off x="2286000" y="228600"/>
            <a:ext cx="7772400" cy="1143000"/>
          </a:xfrm>
        </p:spPr>
        <p:txBody>
          <a:bodyPr/>
          <a:lstStyle/>
          <a:p>
            <a:r>
              <a:rPr lang="en-US" altLang="en-US"/>
              <a:t>Quantifiers</a:t>
            </a:r>
          </a:p>
        </p:txBody>
      </p:sp>
      <p:sp>
        <p:nvSpPr>
          <p:cNvPr id="107523" name="Rectangle 3">
            <a:extLst>
              <a:ext uri="{FF2B5EF4-FFF2-40B4-BE49-F238E27FC236}">
                <a16:creationId xmlns:a16="http://schemas.microsoft.com/office/drawing/2014/main" id="{22CEBA03-59DD-4F69-A849-8905D5F37B49}"/>
              </a:ext>
            </a:extLst>
          </p:cNvPr>
          <p:cNvSpPr>
            <a:spLocks noGrp="1" noChangeArrowheads="1"/>
          </p:cNvSpPr>
          <p:nvPr>
            <p:ph type="body" idx="1"/>
          </p:nvPr>
        </p:nvSpPr>
        <p:spPr>
          <a:xfrm>
            <a:off x="1752600" y="957468"/>
            <a:ext cx="10154478" cy="5353879"/>
          </a:xfrm>
        </p:spPr>
        <p:txBody>
          <a:bodyPr/>
          <a:lstStyle/>
          <a:p>
            <a:r>
              <a:rPr lang="en-US" altLang="en-US" sz="2000" dirty="0"/>
              <a:t>Universal quantifiers are often used with “implies” to form “rules”:</a:t>
            </a:r>
          </a:p>
          <a:p>
            <a:pPr lvl="1">
              <a:buFontTx/>
              <a:buNone/>
            </a:pPr>
            <a:r>
              <a:rPr lang="en-US" altLang="en-US" sz="2000" dirty="0"/>
              <a:t>(</a:t>
            </a:r>
            <a:r>
              <a:rPr lang="en-US" altLang="en-US" sz="2000" dirty="0">
                <a:sym typeface="Symbol" panose="05050102010706020507" pitchFamily="18" charset="2"/>
              </a:rPr>
              <a:t></a:t>
            </a:r>
            <a:r>
              <a:rPr lang="en-US" altLang="en-US" sz="2000" dirty="0"/>
              <a:t>x) student(x) </a:t>
            </a:r>
            <a:r>
              <a:rPr lang="en-US" altLang="en-US" sz="2000" dirty="0">
                <a:sym typeface="Symbol" panose="05050102010706020507" pitchFamily="18" charset="2"/>
              </a:rPr>
              <a:t></a:t>
            </a:r>
            <a:r>
              <a:rPr lang="en-US" altLang="en-US" sz="2000" dirty="0"/>
              <a:t> smart(x) means “All students are smart”</a:t>
            </a:r>
          </a:p>
          <a:p>
            <a:pPr lvl="1">
              <a:buFontTx/>
              <a:buNone/>
            </a:pPr>
            <a:endParaRPr lang="en-US" altLang="en-US" sz="2000" dirty="0"/>
          </a:p>
          <a:p>
            <a:r>
              <a:rPr lang="en-US" altLang="en-US" sz="2000" dirty="0">
                <a:solidFill>
                  <a:srgbClr val="FF0000"/>
                </a:solidFill>
              </a:rPr>
              <a:t>Universal quantification is </a:t>
            </a:r>
            <a:r>
              <a:rPr lang="en-US" altLang="en-US" sz="2000" i="1" dirty="0">
                <a:solidFill>
                  <a:srgbClr val="FF0000"/>
                </a:solidFill>
              </a:rPr>
              <a:t>rarely </a:t>
            </a:r>
            <a:r>
              <a:rPr lang="en-US" altLang="en-US" sz="2000" dirty="0">
                <a:solidFill>
                  <a:srgbClr val="FF0000"/>
                </a:solidFill>
              </a:rPr>
              <a:t>used to make blanket statements about every individual in the world: </a:t>
            </a:r>
          </a:p>
          <a:p>
            <a:pPr lvl="1">
              <a:buFontTx/>
              <a:buNone/>
            </a:pPr>
            <a:r>
              <a:rPr lang="en-US" altLang="en-US" sz="2000" dirty="0">
                <a:solidFill>
                  <a:srgbClr val="FF0000"/>
                </a:solidFill>
              </a:rPr>
              <a:t>(</a:t>
            </a:r>
            <a:r>
              <a:rPr lang="en-US" altLang="en-US" sz="2000" dirty="0">
                <a:solidFill>
                  <a:srgbClr val="FF0000"/>
                </a:solidFill>
                <a:sym typeface="Symbol" panose="05050102010706020507" pitchFamily="18" charset="2"/>
              </a:rPr>
              <a:t></a:t>
            </a:r>
            <a:r>
              <a:rPr lang="en-US" altLang="en-US" sz="2000" dirty="0">
                <a:solidFill>
                  <a:srgbClr val="FF0000"/>
                </a:solidFill>
              </a:rPr>
              <a:t>x)student(x)</a:t>
            </a:r>
            <a:r>
              <a:rPr lang="en-US" altLang="en-US" sz="2000" dirty="0">
                <a:solidFill>
                  <a:srgbClr val="FF0000"/>
                </a:solidFill>
                <a:sym typeface="Symbol" panose="05050102010706020507" pitchFamily="18" charset="2"/>
              </a:rPr>
              <a:t></a:t>
            </a:r>
            <a:r>
              <a:rPr lang="en-US" altLang="en-US" sz="2000" dirty="0">
                <a:solidFill>
                  <a:srgbClr val="FF0000"/>
                </a:solidFill>
              </a:rPr>
              <a:t>smart(x) means “Everyone in the world is a student and is smart”</a:t>
            </a:r>
          </a:p>
          <a:p>
            <a:pPr lvl="1">
              <a:buFontTx/>
              <a:buNone/>
            </a:pPr>
            <a:endParaRPr lang="en-US" altLang="en-US" sz="2000" dirty="0"/>
          </a:p>
          <a:p>
            <a:r>
              <a:rPr lang="en-US" altLang="en-US" sz="2000" dirty="0"/>
              <a:t>Existential quantifiers are usually used with “and” to specify a list of properties about an individual:</a:t>
            </a:r>
          </a:p>
          <a:p>
            <a:pPr lvl="1">
              <a:buFontTx/>
              <a:buNone/>
            </a:pPr>
            <a:r>
              <a:rPr lang="en-US" altLang="en-US" sz="2000" dirty="0"/>
              <a:t>(</a:t>
            </a:r>
            <a:r>
              <a:rPr lang="en-US" altLang="en-US" sz="2000" dirty="0">
                <a:sym typeface="Symbol" panose="05050102010706020507" pitchFamily="18" charset="2"/>
              </a:rPr>
              <a:t></a:t>
            </a:r>
            <a:r>
              <a:rPr lang="en-US" altLang="en-US" sz="2000" dirty="0"/>
              <a:t>x) student(x) </a:t>
            </a:r>
            <a:r>
              <a:rPr lang="en-US" altLang="en-US" sz="2000" dirty="0">
                <a:sym typeface="Symbol" panose="05050102010706020507" pitchFamily="18" charset="2"/>
              </a:rPr>
              <a:t></a:t>
            </a:r>
            <a:r>
              <a:rPr lang="en-US" altLang="en-US" sz="2000" dirty="0"/>
              <a:t> smart(x) means “There is a student who is smart”</a:t>
            </a:r>
          </a:p>
          <a:p>
            <a:pPr lvl="1">
              <a:buFontTx/>
              <a:buNone/>
            </a:pPr>
            <a:endParaRPr lang="en-US" altLang="en-US" sz="2000" dirty="0"/>
          </a:p>
          <a:p>
            <a:r>
              <a:rPr lang="en-US" altLang="en-US" sz="2000" dirty="0">
                <a:solidFill>
                  <a:srgbClr val="FF0000"/>
                </a:solidFill>
              </a:rPr>
              <a:t>A common mistake is to represent this English sentence as the FOL sentence:</a:t>
            </a:r>
          </a:p>
          <a:p>
            <a:pPr lvl="1">
              <a:buFontTx/>
              <a:buNone/>
            </a:pPr>
            <a:r>
              <a:rPr lang="en-US" altLang="en-US" sz="2000" dirty="0">
                <a:solidFill>
                  <a:srgbClr val="FF0000"/>
                </a:solidFill>
              </a:rPr>
              <a:t>(</a:t>
            </a:r>
            <a:r>
              <a:rPr lang="en-US" altLang="en-US" sz="2000" dirty="0">
                <a:solidFill>
                  <a:srgbClr val="FF0000"/>
                </a:solidFill>
                <a:sym typeface="Symbol" panose="05050102010706020507" pitchFamily="18" charset="2"/>
              </a:rPr>
              <a:t></a:t>
            </a:r>
            <a:r>
              <a:rPr lang="en-US" altLang="en-US" sz="2000" dirty="0">
                <a:solidFill>
                  <a:srgbClr val="FF0000"/>
                </a:solidFill>
              </a:rPr>
              <a:t>x) student(x) </a:t>
            </a:r>
            <a:r>
              <a:rPr lang="en-US" altLang="en-US" sz="2000" dirty="0">
                <a:solidFill>
                  <a:srgbClr val="FF0000"/>
                </a:solidFill>
                <a:sym typeface="Symbol" panose="05050102010706020507" pitchFamily="18" charset="2"/>
              </a:rPr>
              <a:t></a:t>
            </a:r>
            <a:r>
              <a:rPr lang="en-US" altLang="en-US" sz="2000" dirty="0">
                <a:solidFill>
                  <a:srgbClr val="FF0000"/>
                </a:solidFill>
              </a:rPr>
              <a:t> smart(x) </a:t>
            </a:r>
          </a:p>
          <a:p>
            <a:pPr lvl="1"/>
            <a:r>
              <a:rPr lang="en-US" altLang="en-US" sz="2000" dirty="0">
                <a:solidFill>
                  <a:srgbClr val="FF0000"/>
                </a:solidFill>
              </a:rPr>
              <a:t>But what happens when there is a person who is </a:t>
            </a:r>
            <a:r>
              <a:rPr lang="en-US" altLang="en-US" sz="2000" i="1" dirty="0">
                <a:solidFill>
                  <a:srgbClr val="FF0000"/>
                </a:solidFill>
              </a:rPr>
              <a:t>not</a:t>
            </a:r>
            <a:r>
              <a:rPr lang="en-US" altLang="en-US" sz="2000" dirty="0">
                <a:solidFill>
                  <a:srgbClr val="FF0000"/>
                </a:solidFill>
              </a:rPr>
              <a:t> a student?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DA60-9359-48FE-929D-CFCEADA50B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60243F-574E-42A4-80FC-82DB8E3B189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60F16E2-0C73-41E6-9E1F-7F23CFFADB08}"/>
              </a:ext>
            </a:extLst>
          </p:cNvPr>
          <p:cNvPicPr>
            <a:picLocks noChangeAspect="1"/>
          </p:cNvPicPr>
          <p:nvPr/>
        </p:nvPicPr>
        <p:blipFill>
          <a:blip r:embed="rId2"/>
          <a:stretch>
            <a:fillRect/>
          </a:stretch>
        </p:blipFill>
        <p:spPr>
          <a:xfrm>
            <a:off x="1656112" y="624240"/>
            <a:ext cx="10186898" cy="4692556"/>
          </a:xfrm>
          <a:prstGeom prst="rect">
            <a:avLst/>
          </a:prstGeom>
        </p:spPr>
      </p:pic>
    </p:spTree>
    <p:extLst>
      <p:ext uri="{BB962C8B-B14F-4D97-AF65-F5344CB8AC3E}">
        <p14:creationId xmlns:p14="http://schemas.microsoft.com/office/powerpoint/2010/main" val="165918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8F12-1E9C-4C4D-95CE-C4426E00866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BDF1A30-9542-473D-A0D7-3A5A0B432DE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B0156E1-3787-475F-9DDD-4B565CADC6F5}"/>
              </a:ext>
            </a:extLst>
          </p:cNvPr>
          <p:cNvPicPr>
            <a:picLocks noChangeAspect="1"/>
          </p:cNvPicPr>
          <p:nvPr/>
        </p:nvPicPr>
        <p:blipFill>
          <a:blip r:embed="rId2"/>
          <a:stretch>
            <a:fillRect/>
          </a:stretch>
        </p:blipFill>
        <p:spPr>
          <a:xfrm>
            <a:off x="1840291" y="682246"/>
            <a:ext cx="9899478" cy="5457825"/>
          </a:xfrm>
          <a:prstGeom prst="rect">
            <a:avLst/>
          </a:prstGeom>
        </p:spPr>
      </p:pic>
    </p:spTree>
    <p:extLst>
      <p:ext uri="{BB962C8B-B14F-4D97-AF65-F5344CB8AC3E}">
        <p14:creationId xmlns:p14="http://schemas.microsoft.com/office/powerpoint/2010/main" val="1575534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51D5-A378-4B79-B80D-4C7CF21D9E4A}"/>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A5924C67-F0CA-4A31-8FE2-FE14E4B7D3C0}"/>
              </a:ext>
            </a:extLst>
          </p:cNvPr>
          <p:cNvSpPr>
            <a:spLocks noGrp="1"/>
          </p:cNvSpPr>
          <p:nvPr>
            <p:ph type="subTitle"/>
          </p:nvPr>
        </p:nvSpPr>
        <p:spPr/>
        <p:txBody>
          <a:bodyPr/>
          <a:lstStyle/>
          <a:p>
            <a:endParaRPr lang="en-IN"/>
          </a:p>
        </p:txBody>
      </p:sp>
      <p:pic>
        <p:nvPicPr>
          <p:cNvPr id="5" name="Picture 4">
            <a:extLst>
              <a:ext uri="{FF2B5EF4-FFF2-40B4-BE49-F238E27FC236}">
                <a16:creationId xmlns:a16="http://schemas.microsoft.com/office/drawing/2014/main" id="{90398F47-A435-42CB-A058-CD539D2432DF}"/>
              </a:ext>
            </a:extLst>
          </p:cNvPr>
          <p:cNvPicPr>
            <a:picLocks noChangeAspect="1"/>
          </p:cNvPicPr>
          <p:nvPr/>
        </p:nvPicPr>
        <p:blipFill>
          <a:blip r:embed="rId2"/>
          <a:stretch>
            <a:fillRect/>
          </a:stretch>
        </p:blipFill>
        <p:spPr>
          <a:xfrm>
            <a:off x="1805526" y="364507"/>
            <a:ext cx="9571051" cy="6128985"/>
          </a:xfrm>
          <a:prstGeom prst="rect">
            <a:avLst/>
          </a:prstGeom>
        </p:spPr>
      </p:pic>
    </p:spTree>
    <p:extLst>
      <p:ext uri="{BB962C8B-B14F-4D97-AF65-F5344CB8AC3E}">
        <p14:creationId xmlns:p14="http://schemas.microsoft.com/office/powerpoint/2010/main" val="1567685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dirty="0">
                <a:solidFill>
                  <a:srgbClr val="262626"/>
                </a:solidFill>
                <a:latin typeface="Century Gothic"/>
              </a:rPr>
              <a:t>Examples</a:t>
            </a:r>
            <a:endParaRPr lang="en-US" sz="3600" b="0" strike="noStrike" spc="-1" dirty="0">
              <a:solidFill>
                <a:srgbClr val="000000"/>
              </a:solidFill>
              <a:latin typeface="Century Gothic"/>
            </a:endParaRPr>
          </a:p>
        </p:txBody>
      </p:sp>
      <p:sp>
        <p:nvSpPr>
          <p:cNvPr id="393" name="PlaceHolder 2"/>
          <p:cNvSpPr>
            <a:spLocks noGrp="1"/>
          </p:cNvSpPr>
          <p:nvPr>
            <p:ph/>
          </p:nvPr>
        </p:nvSpPr>
        <p:spPr>
          <a:xfrm>
            <a:off x="2593080" y="1540080"/>
            <a:ext cx="9265320" cy="5003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rPr>
              <a:t>All boys like cricket.</a:t>
            </a:r>
          </a:p>
          <a:p>
            <a:pPr marL="343080" indent="-343080">
              <a:lnSpc>
                <a:spcPct val="100000"/>
              </a:lnSpc>
              <a:spcBef>
                <a:spcPts val="1001"/>
              </a:spcBef>
              <a:buClr>
                <a:srgbClr val="A53010"/>
              </a:buClr>
              <a:buFont typeface="Wingdings 3" charset="2"/>
              <a:buChar char=""/>
            </a:pPr>
            <a:endParaRPr lang="en-US" sz="2200"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spc="-1" dirty="0">
                <a:solidFill>
                  <a:srgbClr val="404040"/>
                </a:solidFill>
                <a:latin typeface="Century Gothic"/>
              </a:rPr>
              <a:t>Some boys like football.</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endParaRPr lang="en-US" sz="2200"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rPr>
              <a:t>Some girls hate football.</a:t>
            </a:r>
          </a:p>
        </p:txBody>
      </p:sp>
    </p:spTree>
    <p:extLst>
      <p:ext uri="{BB962C8B-B14F-4D97-AF65-F5344CB8AC3E}">
        <p14:creationId xmlns:p14="http://schemas.microsoft.com/office/powerpoint/2010/main" val="46259466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dirty="0">
                <a:solidFill>
                  <a:srgbClr val="262626"/>
                </a:solidFill>
                <a:latin typeface="Century Gothic"/>
              </a:rPr>
              <a:t>Examples</a:t>
            </a:r>
            <a:endParaRPr lang="en-US" sz="3600" b="0" strike="noStrike" spc="-1" dirty="0">
              <a:solidFill>
                <a:srgbClr val="000000"/>
              </a:solidFill>
              <a:latin typeface="Century Gothic"/>
            </a:endParaRPr>
          </a:p>
        </p:txBody>
      </p:sp>
      <p:sp>
        <p:nvSpPr>
          <p:cNvPr id="393" name="PlaceHolder 2"/>
          <p:cNvSpPr>
            <a:spLocks noGrp="1"/>
          </p:cNvSpPr>
          <p:nvPr>
            <p:ph/>
          </p:nvPr>
        </p:nvSpPr>
        <p:spPr>
          <a:xfrm>
            <a:off x="2593080" y="1540080"/>
            <a:ext cx="9265320" cy="5003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rPr>
              <a:t>All girls love pink.</a:t>
            </a:r>
          </a:p>
          <a:p>
            <a:pPr marL="343080" indent="-343080">
              <a:lnSpc>
                <a:spcPct val="100000"/>
              </a:lnSpc>
              <a:spcBef>
                <a:spcPts val="1001"/>
              </a:spcBef>
              <a:buClr>
                <a:srgbClr val="A53010"/>
              </a:buClr>
              <a:buFont typeface="Wingdings 3" charset="2"/>
              <a:buChar char=""/>
            </a:pPr>
            <a:endParaRPr lang="en-US" sz="2200"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spc="-1" dirty="0">
                <a:solidFill>
                  <a:srgbClr val="404040"/>
                </a:solidFill>
                <a:latin typeface="Century Gothic"/>
              </a:rPr>
              <a:t>Every person who buys a policy is smart.</a:t>
            </a:r>
          </a:p>
          <a:p>
            <a:pPr marL="343080" indent="-343080">
              <a:lnSpc>
                <a:spcPct val="100000"/>
              </a:lnSpc>
              <a:spcBef>
                <a:spcPts val="1001"/>
              </a:spcBef>
              <a:buClr>
                <a:srgbClr val="A53010"/>
              </a:buClr>
              <a:buFont typeface="Wingdings 3" charset="2"/>
              <a:buChar char=""/>
            </a:pPr>
            <a:endParaRPr lang="en-US" sz="22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endParaRPr lang="en-US" sz="2200"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200" b="0" strike="noStrike" spc="-1" dirty="0">
                <a:solidFill>
                  <a:srgbClr val="404040"/>
                </a:solidFill>
                <a:latin typeface="Century Gothic"/>
              </a:rPr>
              <a:t>No person buys expensive policy.</a:t>
            </a:r>
          </a:p>
        </p:txBody>
      </p:sp>
    </p:spTree>
    <p:extLst>
      <p:ext uri="{BB962C8B-B14F-4D97-AF65-F5344CB8AC3E}">
        <p14:creationId xmlns:p14="http://schemas.microsoft.com/office/powerpoint/2010/main" val="1026215591"/>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3100-391B-4B8D-B38C-E9A143D1973D}"/>
              </a:ext>
            </a:extLst>
          </p:cNvPr>
          <p:cNvSpPr>
            <a:spLocks noGrp="1"/>
          </p:cNvSpPr>
          <p:nvPr>
            <p:ph type="title"/>
          </p:nvPr>
        </p:nvSpPr>
        <p:spPr/>
        <p:txBody>
          <a:bodyPr/>
          <a:lstStyle/>
          <a:p>
            <a:r>
              <a:rPr lang="en-US" dirty="0"/>
              <a:t>Wumpus world</a:t>
            </a:r>
            <a:endParaRPr lang="en-IN" dirty="0"/>
          </a:p>
        </p:txBody>
      </p:sp>
      <p:pic>
        <p:nvPicPr>
          <p:cNvPr id="5" name="Picture 4">
            <a:extLst>
              <a:ext uri="{FF2B5EF4-FFF2-40B4-BE49-F238E27FC236}">
                <a16:creationId xmlns:a16="http://schemas.microsoft.com/office/drawing/2014/main" id="{6F068D28-D2B3-46D0-BA91-43FD3E5F8537}"/>
              </a:ext>
            </a:extLst>
          </p:cNvPr>
          <p:cNvPicPr>
            <a:picLocks noChangeAspect="1"/>
          </p:cNvPicPr>
          <p:nvPr/>
        </p:nvPicPr>
        <p:blipFill>
          <a:blip r:embed="rId2"/>
          <a:stretch>
            <a:fillRect/>
          </a:stretch>
        </p:blipFill>
        <p:spPr>
          <a:xfrm>
            <a:off x="4322071" y="1711429"/>
            <a:ext cx="5137239" cy="4740096"/>
          </a:xfrm>
          <a:prstGeom prst="rect">
            <a:avLst/>
          </a:prstGeom>
        </p:spPr>
      </p:pic>
    </p:spTree>
    <p:extLst>
      <p:ext uri="{BB962C8B-B14F-4D97-AF65-F5344CB8AC3E}">
        <p14:creationId xmlns:p14="http://schemas.microsoft.com/office/powerpoint/2010/main" val="539192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A00E-4567-A919-0FDE-4A5E8BF3775B}"/>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01A2F5B4-4F22-C9DE-7E51-42110E861700}"/>
              </a:ext>
            </a:extLst>
          </p:cNvPr>
          <p:cNvSpPr>
            <a:spLocks noGrp="1"/>
          </p:cNvSpPr>
          <p:nvPr>
            <p:ph type="subTitle"/>
          </p:nvPr>
        </p:nvSpPr>
        <p:spPr/>
        <p:txBody>
          <a:bodyPr/>
          <a:lstStyle/>
          <a:p>
            <a:endParaRPr lang="en-IN"/>
          </a:p>
        </p:txBody>
      </p:sp>
    </p:spTree>
    <p:extLst>
      <p:ext uri="{BB962C8B-B14F-4D97-AF65-F5344CB8AC3E}">
        <p14:creationId xmlns:p14="http://schemas.microsoft.com/office/powerpoint/2010/main" val="2416052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21495</TotalTime>
  <Words>2409</Words>
  <Application>Microsoft Office PowerPoint</Application>
  <PresentationFormat>Widescreen</PresentationFormat>
  <Paragraphs>314</Paragraphs>
  <Slides>79</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79</vt:i4>
      </vt:variant>
    </vt:vector>
  </HeadingPairs>
  <TitlesOfParts>
    <vt:vector size="92" baseType="lpstr">
      <vt:lpstr>Arial</vt:lpstr>
      <vt:lpstr>Calibri</vt:lpstr>
      <vt:lpstr>Century Gothic</vt:lpstr>
      <vt:lpstr>CMSY10</vt:lpstr>
      <vt:lpstr>inter-bold</vt:lpstr>
      <vt:lpstr>inter-regular</vt:lpstr>
      <vt:lpstr>Symbol</vt:lpstr>
      <vt:lpstr>Times New Roman</vt:lpstr>
      <vt:lpstr>Times New Roman</vt:lpstr>
      <vt:lpstr>Wingdings</vt:lpstr>
      <vt:lpstr>Wingdings 3</vt:lpstr>
      <vt:lpstr>Office Theme</vt:lpstr>
      <vt:lpstr>Office Theme</vt:lpstr>
      <vt:lpstr>Artificial Intelligence</vt:lpstr>
      <vt:lpstr>PowerPoint Presentation</vt:lpstr>
      <vt:lpstr>Knowledge-based agents</vt:lpstr>
      <vt:lpstr>Knowledge-based agents</vt:lpstr>
      <vt:lpstr>The architecture of knowledge-based agent</vt:lpstr>
      <vt:lpstr>PowerPoint Presentation</vt:lpstr>
      <vt:lpstr>PowerPoint Presentation</vt:lpstr>
      <vt:lpstr>Wumpus world</vt:lpstr>
      <vt:lpstr>PowerPoint Presentation</vt:lpstr>
      <vt:lpstr>PowerPoint Presentation</vt:lpstr>
      <vt:lpstr>PowerPoint Presentation</vt:lpstr>
      <vt:lpstr>Inference system</vt:lpstr>
      <vt:lpstr>Inference system</vt:lpstr>
      <vt:lpstr>Operations Performed by KBA</vt:lpstr>
      <vt:lpstr>Various levels of knowledge-based agent:</vt:lpstr>
      <vt:lpstr>Various levels of knowledge-based agent:</vt:lpstr>
      <vt:lpstr>Various levels of knowledge-based agent:</vt:lpstr>
      <vt:lpstr>Knowledge Representation</vt:lpstr>
      <vt:lpstr>Knowledge Representation</vt:lpstr>
      <vt:lpstr>Techniques of Knowledge Representation</vt:lpstr>
      <vt:lpstr>Logical Representation </vt:lpstr>
      <vt:lpstr>Logical Representation </vt:lpstr>
      <vt:lpstr>PowerPoint Presentation</vt:lpstr>
      <vt:lpstr>Logical Representation </vt:lpstr>
      <vt:lpstr>Propositional logic</vt:lpstr>
      <vt:lpstr>Propositional logic: Some basics</vt:lpstr>
      <vt:lpstr>Propositional logic: Some basics</vt:lpstr>
      <vt:lpstr>Propositional Logic : Syntax </vt:lpstr>
      <vt:lpstr>Propositional Logic : Syntax </vt:lpstr>
      <vt:lpstr>Propositional Logic : Logical connectives </vt:lpstr>
      <vt:lpstr>Propositional Logic : Logical connectives </vt:lpstr>
      <vt:lpstr>Propositional Logic : Truth Table </vt:lpstr>
      <vt:lpstr>Propositional Logic : Truth Table </vt:lpstr>
      <vt:lpstr>Precedence of connectives</vt:lpstr>
      <vt:lpstr>Example</vt:lpstr>
      <vt:lpstr>Properties of operators</vt:lpstr>
      <vt:lpstr>Properties of operators</vt:lpstr>
      <vt:lpstr>Limitations of PL</vt:lpstr>
      <vt:lpstr>Rules of Inference in Artificial intelligence</vt:lpstr>
      <vt:lpstr>Rules of Inference in Artificial intelligence</vt:lpstr>
      <vt:lpstr>Types of Inference rules</vt:lpstr>
      <vt:lpstr>Types of Inference rules</vt:lpstr>
      <vt:lpstr>Types of Inference rules</vt:lpstr>
      <vt:lpstr>Inference system</vt:lpstr>
      <vt:lpstr>Inference system</vt:lpstr>
      <vt:lpstr>Forward and backward chaining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Conjunctive Normal Form</vt:lpstr>
      <vt:lpstr>PowerPoint Presentation</vt:lpstr>
      <vt:lpstr>PowerPoint Presentation</vt:lpstr>
      <vt:lpstr>CNF Conversion</vt:lpstr>
      <vt:lpstr>CNF Conversion</vt:lpstr>
      <vt:lpstr>Resolution</vt:lpstr>
      <vt:lpstr>Resolution example</vt:lpstr>
      <vt:lpstr>PowerPoint Presentation</vt:lpstr>
      <vt:lpstr>PowerPoint Presentation</vt:lpstr>
      <vt:lpstr>PowerPoint Presentation</vt:lpstr>
      <vt:lpstr>PowerPoint Presentation</vt:lpstr>
      <vt:lpstr>PowerPoint Presentation</vt:lpstr>
      <vt:lpstr>  Q. is</vt:lpstr>
      <vt:lpstr>PowerPoint Presentation</vt:lpstr>
      <vt:lpstr>Limitations of PL</vt:lpstr>
      <vt:lpstr>PowerPoint Presentation</vt:lpstr>
      <vt:lpstr>Quantifiers </vt:lpstr>
      <vt:lpstr>PowerPoint Presentation</vt:lpstr>
      <vt:lpstr>Quantifiers</vt:lpstr>
      <vt:lpstr>PowerPoint Presentation</vt:lpstr>
      <vt:lpstr>PowerPoint Presentation</vt:lpstr>
      <vt:lpstr>PowerPoint Presentation</vt:lpstr>
      <vt:lpstr>Examples</vt:lpstr>
      <vt:lpstr>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piyushjoshi3839data@gmail.com</cp:lastModifiedBy>
  <cp:revision>1763</cp:revision>
  <dcterms:created xsi:type="dcterms:W3CDTF">2021-07-01T03:34:46Z</dcterms:created>
  <dcterms:modified xsi:type="dcterms:W3CDTF">2023-02-28T05:55:28Z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PresentationFormat">
    <vt:lpwstr>Widescreen</vt:lpwstr>
  </property>
  <property fmtid="{D5CDD505-2E9C-101B-9397-08002B2CF9AE}" pid="4" name="Slides">
    <vt:i4>134</vt:i4>
  </property>
</Properties>
</file>